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10287000" cx="18288000"/>
  <p:notesSz cx="18288000" cy="10287000"/>
  <p:embeddedFontLst>
    <p:embeddedFont>
      <p:font typeface="Roboto Black"/>
      <p:bold r:id="rId39"/>
      <p:boldItalic r:id="rId40"/>
    </p:embeddedFont>
    <p:embeddedFont>
      <p:font typeface="Roboto"/>
      <p:regular r:id="rId41"/>
      <p:bold r:id="rId42"/>
      <p:italic r:id="rId43"/>
      <p:boldItalic r:id="rId44"/>
    </p:embeddedFont>
    <p:embeddedFont>
      <p:font typeface="Roboto Medium"/>
      <p:regular r:id="rId45"/>
      <p:bold r:id="rId46"/>
      <p:italic r:id="rId47"/>
      <p:boldItalic r:id="rId48"/>
    </p:embeddedFont>
    <p:embeddedFont>
      <p:font typeface="Playfair Display"/>
      <p:regular r:id="rId49"/>
      <p:bold r:id="rId50"/>
      <p:italic r:id="rId51"/>
      <p:boldItalic r:id="rId52"/>
    </p:embeddedFont>
    <p:embeddedFont>
      <p:font typeface="Roboto 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57" roundtripDataSignature="AMtx7mibUgTZnhjTDkEi2DyQUQpl2Ki9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1C9949-C324-460B-8416-0640C73CB699}">
  <a:tblStyle styleId="{141C9949-C324-460B-8416-0640C73CB69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71277F9-ABA3-44E5-8371-58DC16F0723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lack-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PlayfairDispl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lack-bold.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ayfairDisplay-italic.fntdata"/><Relationship Id="rId50" Type="http://schemas.openxmlformats.org/officeDocument/2006/relationships/font" Target="fonts/PlayfairDisplay-bold.fntdata"/><Relationship Id="rId53" Type="http://schemas.openxmlformats.org/officeDocument/2006/relationships/font" Target="fonts/RobotoLight-regular.fntdata"/><Relationship Id="rId52" Type="http://schemas.openxmlformats.org/officeDocument/2006/relationships/font" Target="fonts/PlayfairDisplay-boldItalic.fntdata"/><Relationship Id="rId11" Type="http://schemas.openxmlformats.org/officeDocument/2006/relationships/slide" Target="slides/slide5.xml"/><Relationship Id="rId55" Type="http://schemas.openxmlformats.org/officeDocument/2006/relationships/font" Target="fonts/RobotoLight-italic.fntdata"/><Relationship Id="rId10" Type="http://schemas.openxmlformats.org/officeDocument/2006/relationships/slide" Target="slides/slide4.xml"/><Relationship Id="rId54" Type="http://schemas.openxmlformats.org/officeDocument/2006/relationships/font" Target="fonts/RobotoLight-bold.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Roboto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a4f9b53e6_2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fa4f9b53e6_2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d35cfb9b2_3_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0d35cfb9b2_3_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t/>
            </a:r>
            <a:endParaRPr/>
          </a:p>
        </p:txBody>
      </p:sp>
      <p:sp>
        <p:nvSpPr>
          <p:cNvPr id="338" name="Google Shape;338;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950c2881a_0_6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30950c2881a_0_6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0972f97acc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0972f97acc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0b5f9dfc14_0_8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0b5f9dfc14_0_8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0b84092f26_0_1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0b84092f26_0_1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0d35cfb9b2_3_1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d35cfb9b2_3_1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0b84092f26_0_3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0b84092f26_0_3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0d35cfb9b2_3_3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0d35cfb9b2_3_3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0d35cfb9b2_3_5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0d35cfb9b2_3_5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0d35cfb9b2_3_7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0d35cfb9b2_3_7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0d35cfb9b2_3_7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0d35cfb9b2_3_7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0d35cfb9b2_3_4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0d35cfb9b2_3_4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a7f4720bd_3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0a7f4720bd_3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a7f4720bd_3_5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0a7f4720bd_3_5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a7f4720bd_3_6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0a7f4720bd_3_6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2" name="Shape 12"/>
        <p:cNvGrpSpPr/>
        <p:nvPr/>
      </p:nvGrpSpPr>
      <p:grpSpPr>
        <a:xfrm>
          <a:off x="0" y="0"/>
          <a:ext cx="0" cy="0"/>
          <a:chOff x="0" y="0"/>
          <a:chExt cx="0" cy="0"/>
        </a:xfrm>
      </p:grpSpPr>
      <p:sp>
        <p:nvSpPr>
          <p:cNvPr id="13" name="Google Shape;13;p19"/>
          <p:cNvSpPr txBox="1"/>
          <p:nvPr>
            <p:ph type="title"/>
          </p:nvPr>
        </p:nvSpPr>
        <p:spPr>
          <a:xfrm>
            <a:off x="285937" y="496154"/>
            <a:ext cx="1324610" cy="39115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dk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20"/>
          <p:cNvSpPr txBox="1"/>
          <p:nvPr>
            <p:ph type="title"/>
          </p:nvPr>
        </p:nvSpPr>
        <p:spPr>
          <a:xfrm>
            <a:off x="285937" y="496154"/>
            <a:ext cx="1324610" cy="39115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dk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0"/>
          <p:cNvSpPr txBox="1"/>
          <p:nvPr>
            <p:ph idx="1" type="body"/>
          </p:nvPr>
        </p:nvSpPr>
        <p:spPr>
          <a:xfrm>
            <a:off x="695490" y="1828707"/>
            <a:ext cx="16897018" cy="304863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400">
                <a:solidFill>
                  <a:schemeClr val="dk1"/>
                </a:solidFill>
                <a:latin typeface="Roboto"/>
                <a:ea typeface="Roboto"/>
                <a:cs typeface="Roboto"/>
                <a:sym typeface="Roboto"/>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2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3" name="Shape 23"/>
        <p:cNvGrpSpPr/>
        <p:nvPr/>
      </p:nvGrpSpPr>
      <p:grpSpPr>
        <a:xfrm>
          <a:off x="0" y="0"/>
          <a:ext cx="0" cy="0"/>
          <a:chOff x="0" y="0"/>
          <a:chExt cx="0" cy="0"/>
        </a:xfrm>
      </p:grpSpPr>
      <p:sp>
        <p:nvSpPr>
          <p:cNvPr id="24" name="Google Shape;24;p2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27" name="Shape 27"/>
        <p:cNvGrpSpPr/>
        <p:nvPr/>
      </p:nvGrpSpPr>
      <p:grpSpPr>
        <a:xfrm>
          <a:off x="0" y="0"/>
          <a:ext cx="0" cy="0"/>
          <a:chOff x="0" y="0"/>
          <a:chExt cx="0" cy="0"/>
        </a:xfrm>
      </p:grpSpPr>
      <p:sp>
        <p:nvSpPr>
          <p:cNvPr id="28" name="Google Shape;28;p22"/>
          <p:cNvSpPr txBox="1"/>
          <p:nvPr>
            <p:ph type="title"/>
          </p:nvPr>
        </p:nvSpPr>
        <p:spPr>
          <a:xfrm>
            <a:off x="285937" y="496154"/>
            <a:ext cx="1324610" cy="39115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dk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285937" y="4507843"/>
            <a:ext cx="7078345" cy="537400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950">
                <a:solidFill>
                  <a:schemeClr val="dk1"/>
                </a:solidFill>
                <a:latin typeface="Roboto"/>
                <a:ea typeface="Roboto"/>
                <a:cs typeface="Roboto"/>
                <a:sym typeface="Roboto"/>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22"/>
          <p:cNvSpPr txBox="1"/>
          <p:nvPr>
            <p:ph idx="2" type="body"/>
          </p:nvPr>
        </p:nvSpPr>
        <p:spPr>
          <a:xfrm>
            <a:off x="12672997" y="2203683"/>
            <a:ext cx="5259069" cy="654430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950">
                <a:solidFill>
                  <a:schemeClr val="dk1"/>
                </a:solidFill>
                <a:latin typeface="Roboto"/>
                <a:ea typeface="Roboto"/>
                <a:cs typeface="Roboto"/>
                <a:sym typeface="Roboto"/>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2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4" name="Shape 34"/>
        <p:cNvGrpSpPr/>
        <p:nvPr/>
      </p:nvGrpSpPr>
      <p:grpSpPr>
        <a:xfrm>
          <a:off x="0" y="0"/>
          <a:ext cx="0" cy="0"/>
          <a:chOff x="0" y="0"/>
          <a:chExt cx="0" cy="0"/>
        </a:xfrm>
      </p:grpSpPr>
      <p:sp>
        <p:nvSpPr>
          <p:cNvPr id="35" name="Google Shape;35;p23"/>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3"/>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8"/>
          <p:cNvPicPr preferRelativeResize="0"/>
          <p:nvPr/>
        </p:nvPicPr>
        <p:blipFill rotWithShape="1">
          <a:blip r:embed="rId1">
            <a:alphaModFix/>
          </a:blip>
          <a:srcRect b="0" l="0" r="0" t="0"/>
          <a:stretch/>
        </p:blipFill>
        <p:spPr>
          <a:xfrm>
            <a:off x="0" y="0"/>
            <a:ext cx="18287998" cy="10286999"/>
          </a:xfrm>
          <a:prstGeom prst="rect">
            <a:avLst/>
          </a:prstGeom>
          <a:noFill/>
          <a:ln>
            <a:noFill/>
          </a:ln>
        </p:spPr>
      </p:pic>
      <p:sp>
        <p:nvSpPr>
          <p:cNvPr id="7" name="Google Shape;7;p18"/>
          <p:cNvSpPr txBox="1"/>
          <p:nvPr>
            <p:ph type="title"/>
          </p:nvPr>
        </p:nvSpPr>
        <p:spPr>
          <a:xfrm>
            <a:off x="285937" y="496154"/>
            <a:ext cx="1324610" cy="39115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400" u="none" cap="none" strike="noStrike">
                <a:solidFill>
                  <a:schemeClr val="dk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8"/>
          <p:cNvSpPr txBox="1"/>
          <p:nvPr>
            <p:ph idx="1" type="body"/>
          </p:nvPr>
        </p:nvSpPr>
        <p:spPr>
          <a:xfrm>
            <a:off x="695490" y="1828707"/>
            <a:ext cx="16897018" cy="304863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400" u="none" cap="none" strike="noStrike">
                <a:solidFill>
                  <a:schemeClr val="dk1"/>
                </a:solidFill>
                <a:latin typeface="Roboto"/>
                <a:ea typeface="Roboto"/>
                <a:cs typeface="Roboto"/>
                <a:sym typeface="Roboto"/>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9.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drive.google.com/file/d/1dXi8-_c6Eg0SkB3WpVGj0OjK-59QueyU/view" TargetMode="External"/><Relationship Id="rId4" Type="http://schemas.openxmlformats.org/officeDocument/2006/relationships/image" Target="../media/image44.jpg"/><Relationship Id="rId5" Type="http://schemas.openxmlformats.org/officeDocument/2006/relationships/hyperlink" Target="http://drive.google.com/file/d/1yPNKpGlon1bdpPj0scxqpzjIsQD2ALaA/view" TargetMode="External"/><Relationship Id="rId6" Type="http://schemas.openxmlformats.org/officeDocument/2006/relationships/image" Target="../media/image4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drive.google.com/file/d/1HxAKaF_NJ3IcLl4VtwNHr2CUNWOKH4Rs/view" TargetMode="External"/><Relationship Id="rId4" Type="http://schemas.openxmlformats.org/officeDocument/2006/relationships/image" Target="../media/image4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20" Type="http://schemas.openxmlformats.org/officeDocument/2006/relationships/image" Target="../media/image19.png"/><Relationship Id="rId22" Type="http://schemas.openxmlformats.org/officeDocument/2006/relationships/image" Target="../media/image21.png"/><Relationship Id="rId21" Type="http://schemas.openxmlformats.org/officeDocument/2006/relationships/image" Target="../media/image24.png"/><Relationship Id="rId24" Type="http://schemas.openxmlformats.org/officeDocument/2006/relationships/image" Target="../media/image25.png"/><Relationship Id="rId23"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 Id="rId26" Type="http://schemas.openxmlformats.org/officeDocument/2006/relationships/image" Target="../media/image26.png"/><Relationship Id="rId25" Type="http://schemas.openxmlformats.org/officeDocument/2006/relationships/image" Target="../media/image23.png"/><Relationship Id="rId28" Type="http://schemas.openxmlformats.org/officeDocument/2006/relationships/image" Target="../media/image28.png"/><Relationship Id="rId27"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5.png"/><Relationship Id="rId29" Type="http://schemas.openxmlformats.org/officeDocument/2006/relationships/image" Target="../media/image29.png"/><Relationship Id="rId7" Type="http://schemas.openxmlformats.org/officeDocument/2006/relationships/image" Target="../media/image4.png"/><Relationship Id="rId8" Type="http://schemas.openxmlformats.org/officeDocument/2006/relationships/image" Target="../media/image6.png"/><Relationship Id="rId11" Type="http://schemas.openxmlformats.org/officeDocument/2006/relationships/image" Target="../media/image9.png"/><Relationship Id="rId10" Type="http://schemas.openxmlformats.org/officeDocument/2006/relationships/image" Target="../media/image7.png"/><Relationship Id="rId13" Type="http://schemas.openxmlformats.org/officeDocument/2006/relationships/image" Target="../media/image13.png"/><Relationship Id="rId12" Type="http://schemas.openxmlformats.org/officeDocument/2006/relationships/image" Target="../media/image10.png"/><Relationship Id="rId15" Type="http://schemas.openxmlformats.org/officeDocument/2006/relationships/image" Target="../media/image18.png"/><Relationship Id="rId14" Type="http://schemas.openxmlformats.org/officeDocument/2006/relationships/image" Target="../media/image15.png"/><Relationship Id="rId17" Type="http://schemas.openxmlformats.org/officeDocument/2006/relationships/image" Target="../media/image12.png"/><Relationship Id="rId16" Type="http://schemas.openxmlformats.org/officeDocument/2006/relationships/image" Target="../media/image14.png"/><Relationship Id="rId19" Type="http://schemas.openxmlformats.org/officeDocument/2006/relationships/image" Target="../media/image20.png"/><Relationship Id="rId1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2.png"/><Relationship Id="rId4" Type="http://schemas.openxmlformats.org/officeDocument/2006/relationships/hyperlink" Target="https://pitch.com/?utm_medium=product-presentation&amp;utm_source=pdf_export&amp;utm_campaign=bottom_bar_cta&amp;utm_content=f51aebcc-74d9-49c6-af7a-b6a50409369f&amp;utm_term=PDF-PPTX-lastslid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
          <p:cNvSpPr txBox="1"/>
          <p:nvPr>
            <p:ph type="title"/>
          </p:nvPr>
        </p:nvSpPr>
        <p:spPr>
          <a:xfrm>
            <a:off x="408425" y="3460325"/>
            <a:ext cx="12874200" cy="66918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125725">
            <a:spAutoFit/>
          </a:bodyPr>
          <a:lstStyle/>
          <a:p>
            <a:pPr indent="0" lvl="0" marL="12700" marR="5080" rtl="0" algn="l">
              <a:lnSpc>
                <a:spcPct val="114671"/>
              </a:lnSpc>
              <a:spcBef>
                <a:spcPts val="0"/>
              </a:spcBef>
              <a:spcAft>
                <a:spcPts val="0"/>
              </a:spcAft>
              <a:buNone/>
            </a:pPr>
            <a:r>
              <a:rPr lang="en-US" sz="12950">
                <a:solidFill>
                  <a:srgbClr val="FFBC4F"/>
                </a:solidFill>
                <a:highlight>
                  <a:schemeClr val="lt1"/>
                </a:highlight>
                <a:latin typeface="Roboto Black"/>
                <a:ea typeface="Roboto Black"/>
                <a:cs typeface="Roboto Black"/>
                <a:sym typeface="Roboto Black"/>
              </a:rPr>
              <a:t>SATR </a:t>
            </a:r>
            <a:r>
              <a:rPr lang="en-US" sz="12950">
                <a:solidFill>
                  <a:srgbClr val="FFBC4F"/>
                </a:solidFill>
                <a:highlight>
                  <a:srgbClr val="E7E7E7"/>
                </a:highlight>
                <a:latin typeface="Roboto Black"/>
                <a:ea typeface="Roboto Black"/>
                <a:cs typeface="Roboto Black"/>
                <a:sym typeface="Roboto Black"/>
              </a:rPr>
              <a:t>BOOK </a:t>
            </a:r>
            <a:r>
              <a:rPr lang="en-US" sz="12950">
                <a:solidFill>
                  <a:srgbClr val="FFBC4F"/>
                </a:solidFill>
                <a:highlight>
                  <a:schemeClr val="lt1"/>
                </a:highlight>
                <a:latin typeface="Roboto Black"/>
                <a:ea typeface="Roboto Black"/>
                <a:cs typeface="Roboto Black"/>
                <a:sym typeface="Roboto Black"/>
              </a:rPr>
              <a:t> CLUB  CAMPAIGN</a:t>
            </a:r>
            <a:endParaRPr sz="12950">
              <a:highlight>
                <a:schemeClr val="lt1"/>
              </a:highlight>
              <a:latin typeface="Roboto Black"/>
              <a:ea typeface="Roboto Black"/>
              <a:cs typeface="Roboto Black"/>
              <a:sym typeface="Roboto Black"/>
            </a:endParaRPr>
          </a:p>
        </p:txBody>
      </p:sp>
      <p:sp>
        <p:nvSpPr>
          <p:cNvPr id="45" name="Google Shape;45;p1"/>
          <p:cNvSpPr/>
          <p:nvPr/>
        </p:nvSpPr>
        <p:spPr>
          <a:xfrm rot="-1164036">
            <a:off x="9134675" y="1560959"/>
            <a:ext cx="5004351" cy="2243574"/>
          </a:xfrm>
          <a:prstGeom prst="ellipse">
            <a:avLst/>
          </a:prstGeom>
          <a:solidFill>
            <a:schemeClr val="lt1"/>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BC4F"/>
                </a:solidFill>
                <a:latin typeface="Roboto"/>
                <a:ea typeface="Roboto"/>
                <a:cs typeface="Roboto"/>
                <a:sym typeface="Roboto"/>
              </a:rPr>
              <a:t>Want Exchange?</a:t>
            </a:r>
            <a:endParaRPr b="1" sz="2400">
              <a:solidFill>
                <a:srgbClr val="FFBC4F"/>
              </a:solidFill>
              <a:latin typeface="Roboto"/>
              <a:ea typeface="Roboto"/>
              <a:cs typeface="Roboto"/>
              <a:sym typeface="Roboto"/>
            </a:endParaRPr>
          </a:p>
        </p:txBody>
      </p:sp>
      <p:sp>
        <p:nvSpPr>
          <p:cNvPr id="46" name="Google Shape;46;p1"/>
          <p:cNvSpPr/>
          <p:nvPr/>
        </p:nvSpPr>
        <p:spPr>
          <a:xfrm>
            <a:off x="1851900" y="5378600"/>
            <a:ext cx="1116525" cy="71725"/>
          </a:xfrm>
          <a:custGeom>
            <a:rect b="b" l="l" r="r" t="t"/>
            <a:pathLst>
              <a:path extrusionOk="0" h="2869" w="44661">
                <a:moveTo>
                  <a:pt x="44661" y="0"/>
                </a:moveTo>
                <a:cubicBezTo>
                  <a:pt x="35676" y="749"/>
                  <a:pt x="26658" y="3428"/>
                  <a:pt x="17711" y="2310"/>
                </a:cubicBezTo>
                <a:cubicBezTo>
                  <a:pt x="11803" y="1572"/>
                  <a:pt x="5954" y="0"/>
                  <a:pt x="0" y="0"/>
                </a:cubicBezTo>
              </a:path>
            </a:pathLst>
          </a:custGeom>
          <a:noFill/>
          <a:ln cap="flat" cmpd="sng" w="9525">
            <a:solidFill>
              <a:srgbClr val="888888"/>
            </a:solidFill>
            <a:prstDash val="solid"/>
            <a:round/>
            <a:headEnd len="med" w="med" type="none"/>
            <a:tailEnd len="med" w="med" type="none"/>
          </a:ln>
        </p:spPr>
      </p:sp>
      <p:sp>
        <p:nvSpPr>
          <p:cNvPr id="47" name="Google Shape;47;p1"/>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 name="Google Shape;48;p1"/>
          <p:cNvPicPr preferRelativeResize="0"/>
          <p:nvPr/>
        </p:nvPicPr>
        <p:blipFill>
          <a:blip r:embed="rId3">
            <a:alphaModFix/>
          </a:blip>
          <a:stretch>
            <a:fillRect/>
          </a:stretch>
        </p:blipFill>
        <p:spPr>
          <a:xfrm>
            <a:off x="647475" y="649450"/>
            <a:ext cx="1703850" cy="1952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fa4f9b53e6_2_0"/>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09" name="Google Shape;209;g2fa4f9b53e6_2_0"/>
          <p:cNvGraphicFramePr/>
          <p:nvPr/>
        </p:nvGraphicFramePr>
        <p:xfrm>
          <a:off x="990650" y="621050"/>
          <a:ext cx="3000000" cy="3000000"/>
        </p:xfrm>
        <a:graphic>
          <a:graphicData uri="http://schemas.openxmlformats.org/drawingml/2006/table">
            <a:tbl>
              <a:tblPr>
                <a:noFill/>
                <a:tableStyleId>{141C9949-C324-460B-8416-0640C73CB699}</a:tableStyleId>
              </a:tblPr>
              <a:tblGrid>
                <a:gridCol w="4095750"/>
                <a:gridCol w="4095750"/>
                <a:gridCol w="4095750"/>
                <a:gridCol w="4095750"/>
              </a:tblGrid>
              <a:tr h="381000">
                <a:tc>
                  <a:txBody>
                    <a:bodyPr/>
                    <a:lstStyle/>
                    <a:p>
                      <a:pPr indent="0" lvl="0" marL="0" rtl="0" algn="l">
                        <a:spcBef>
                          <a:spcPts val="0"/>
                        </a:spcBef>
                        <a:spcAft>
                          <a:spcPts val="0"/>
                        </a:spcAft>
                        <a:buNone/>
                      </a:pPr>
                      <a:r>
                        <a:rPr lang="en-US" sz="2300">
                          <a:solidFill>
                            <a:srgbClr val="FFBC4F"/>
                          </a:solidFill>
                        </a:rPr>
                        <a:t>channel </a:t>
                      </a:r>
                      <a:endParaRPr sz="2300">
                        <a:solidFill>
                          <a:srgbClr val="FFBC4F"/>
                        </a:solidFill>
                      </a:endParaRPr>
                    </a:p>
                  </a:txBody>
                  <a:tcPr marT="91425" marB="91425" marR="91425" marL="91425"/>
                </a:tc>
                <a:tc>
                  <a:txBody>
                    <a:bodyPr/>
                    <a:lstStyle/>
                    <a:p>
                      <a:pPr indent="0" lvl="0" marL="0" rtl="0" algn="l">
                        <a:spcBef>
                          <a:spcPts val="0"/>
                        </a:spcBef>
                        <a:spcAft>
                          <a:spcPts val="0"/>
                        </a:spcAft>
                        <a:buNone/>
                      </a:pPr>
                      <a:r>
                        <a:rPr lang="en-US" sz="1800">
                          <a:solidFill>
                            <a:srgbClr val="FFBC4F"/>
                          </a:solidFill>
                        </a:rPr>
                        <a:t>facebook</a:t>
                      </a:r>
                      <a:r>
                        <a:rPr lang="en-US" sz="1800">
                          <a:solidFill>
                            <a:srgbClr val="FFBC4F"/>
                          </a:solidFill>
                        </a:rPr>
                        <a:t> </a:t>
                      </a:r>
                      <a:endParaRPr sz="1800">
                        <a:solidFill>
                          <a:srgbClr val="FFBC4F"/>
                        </a:solidFill>
                      </a:endParaRPr>
                    </a:p>
                  </a:txBody>
                  <a:tcPr marT="91425" marB="91425" marR="91425" marL="91425"/>
                </a:tc>
                <a:tc>
                  <a:txBody>
                    <a:bodyPr/>
                    <a:lstStyle/>
                    <a:p>
                      <a:pPr indent="0" lvl="0" marL="0" rtl="0" algn="l">
                        <a:spcBef>
                          <a:spcPts val="0"/>
                        </a:spcBef>
                        <a:spcAft>
                          <a:spcPts val="0"/>
                        </a:spcAft>
                        <a:buNone/>
                      </a:pPr>
                      <a:r>
                        <a:rPr lang="en-US" sz="1800">
                          <a:solidFill>
                            <a:srgbClr val="FFBC4F"/>
                          </a:solidFill>
                        </a:rPr>
                        <a:t>instagram</a:t>
                      </a:r>
                      <a:r>
                        <a:rPr lang="en-US" sz="1800">
                          <a:solidFill>
                            <a:srgbClr val="FFBC4F"/>
                          </a:solidFill>
                        </a:rPr>
                        <a:t> </a:t>
                      </a:r>
                      <a:endParaRPr sz="1800">
                        <a:solidFill>
                          <a:srgbClr val="FFBC4F"/>
                        </a:solidFill>
                      </a:endParaRPr>
                    </a:p>
                  </a:txBody>
                  <a:tcPr marT="91425" marB="91425" marR="91425" marL="91425"/>
                </a:tc>
                <a:tc>
                  <a:txBody>
                    <a:bodyPr/>
                    <a:lstStyle/>
                    <a:p>
                      <a:pPr indent="0" lvl="0" marL="0" rtl="0" algn="l">
                        <a:spcBef>
                          <a:spcPts val="0"/>
                        </a:spcBef>
                        <a:spcAft>
                          <a:spcPts val="0"/>
                        </a:spcAft>
                        <a:buNone/>
                      </a:pPr>
                      <a:r>
                        <a:rPr lang="en-US" sz="1800">
                          <a:solidFill>
                            <a:srgbClr val="FFBC4F"/>
                          </a:solidFill>
                        </a:rPr>
                        <a:t>tiktok</a:t>
                      </a:r>
                      <a:endParaRPr sz="1800">
                        <a:solidFill>
                          <a:srgbClr val="FFBC4F"/>
                        </a:solidFill>
                      </a:endParaRPr>
                    </a:p>
                  </a:txBody>
                  <a:tcPr marT="91425" marB="91425" marR="91425" marL="91425"/>
                </a:tc>
              </a:tr>
              <a:tr h="381000">
                <a:tc>
                  <a:txBody>
                    <a:bodyPr/>
                    <a:lstStyle/>
                    <a:p>
                      <a:pPr indent="0" lvl="0" marL="0" rtl="0" algn="l">
                        <a:spcBef>
                          <a:spcPts val="0"/>
                        </a:spcBef>
                        <a:spcAft>
                          <a:spcPts val="0"/>
                        </a:spcAft>
                        <a:buNone/>
                      </a:pPr>
                      <a:r>
                        <a:rPr lang="en-US"/>
                        <a:t>followers </a:t>
                      </a:r>
                      <a:endParaRPr/>
                    </a:p>
                  </a:txBody>
                  <a:tcPr marT="91425" marB="91425" marR="91425" marL="91425"/>
                </a:tc>
                <a:tc>
                  <a:txBody>
                    <a:bodyPr/>
                    <a:lstStyle/>
                    <a:p>
                      <a:pPr indent="0" lvl="0" marL="0" rtl="0" algn="l">
                        <a:spcBef>
                          <a:spcPts val="0"/>
                        </a:spcBef>
                        <a:spcAft>
                          <a:spcPts val="0"/>
                        </a:spcAft>
                        <a:buNone/>
                      </a:pPr>
                      <a:r>
                        <a:rPr lang="en-US"/>
                        <a:t>492 </a:t>
                      </a:r>
                      <a:endParaRPr/>
                    </a:p>
                  </a:txBody>
                  <a:tcPr marT="91425" marB="91425" marR="91425" marL="91425"/>
                </a:tc>
                <a:tc>
                  <a:txBody>
                    <a:bodyPr/>
                    <a:lstStyle/>
                    <a:p>
                      <a:pPr indent="0" lvl="0" marL="0" rtl="0" algn="l">
                        <a:spcBef>
                          <a:spcPts val="0"/>
                        </a:spcBef>
                        <a:spcAft>
                          <a:spcPts val="0"/>
                        </a:spcAft>
                        <a:buNone/>
                      </a:pPr>
                      <a:r>
                        <a:rPr lang="en-US"/>
                        <a:t>584</a:t>
                      </a:r>
                      <a:endParaRPr/>
                    </a:p>
                  </a:txBody>
                  <a:tcPr marT="91425" marB="91425" marR="91425" marL="91425"/>
                </a:tc>
                <a:tc>
                  <a:txBody>
                    <a:bodyPr/>
                    <a:lstStyle/>
                    <a:p>
                      <a:pPr indent="0" lvl="0" marL="0" rtl="0" algn="l">
                        <a:spcBef>
                          <a:spcPts val="0"/>
                        </a:spcBef>
                        <a:spcAft>
                          <a:spcPts val="0"/>
                        </a:spcAft>
                        <a:buNone/>
                      </a:pPr>
                      <a:r>
                        <a:rPr lang="en-US"/>
                        <a:t>65</a:t>
                      </a:r>
                      <a:endParaRPr/>
                    </a:p>
                  </a:txBody>
                  <a:tcPr marT="91425" marB="91425" marR="91425" marL="91425"/>
                </a:tc>
              </a:tr>
              <a:tr h="381000">
                <a:tc>
                  <a:txBody>
                    <a:bodyPr/>
                    <a:lstStyle/>
                    <a:p>
                      <a:pPr indent="0" lvl="0" marL="0" rtl="0" algn="l">
                        <a:spcBef>
                          <a:spcPts val="0"/>
                        </a:spcBef>
                        <a:spcAft>
                          <a:spcPts val="0"/>
                        </a:spcAft>
                        <a:buNone/>
                      </a:pPr>
                      <a:r>
                        <a:rPr lang="en-US"/>
                        <a:t>about </a:t>
                      </a:r>
                      <a:r>
                        <a:rPr lang="en-US"/>
                        <a:t>section</a:t>
                      </a:r>
                      <a:r>
                        <a:rPr lang="en-US"/>
                        <a:t> / description </a:t>
                      </a:r>
                      <a:endParaRPr/>
                    </a:p>
                  </a:txBody>
                  <a:tcPr marT="91425" marB="91425" marR="91425" marL="91425"/>
                </a:tc>
                <a:tc>
                  <a:txBody>
                    <a:bodyPr/>
                    <a:lstStyle/>
                    <a:p>
                      <a:pPr indent="0" lvl="0" marL="0" rtl="0" algn="l">
                        <a:spcBef>
                          <a:spcPts val="0"/>
                        </a:spcBef>
                        <a:spcAft>
                          <a:spcPts val="0"/>
                        </a:spcAft>
                        <a:buNone/>
                      </a:pPr>
                      <a:r>
                        <a:rPr lang="en-US"/>
                        <a:t>location and insta and tiktok accounts and website link </a:t>
                      </a:r>
                      <a:endParaRPr/>
                    </a:p>
                  </a:txBody>
                  <a:tcPr marT="91425" marB="91425" marR="91425" marL="91425"/>
                </a:tc>
                <a:tc>
                  <a:txBody>
                    <a:bodyPr/>
                    <a:lstStyle/>
                    <a:p>
                      <a:pPr indent="0" lvl="0" marL="0" rtl="0" algn="l">
                        <a:spcBef>
                          <a:spcPts val="0"/>
                        </a:spcBef>
                        <a:spcAft>
                          <a:spcPts val="0"/>
                        </a:spcAft>
                        <a:buNone/>
                      </a:pPr>
                      <a:r>
                        <a:rPr lang="en-US"/>
                        <a:t>explain the service and their website </a:t>
                      </a:r>
                      <a:endParaRPr/>
                    </a:p>
                  </a:txBody>
                  <a:tcPr marT="91425" marB="91425" marR="91425" marL="91425"/>
                </a:tc>
                <a:tc>
                  <a:txBody>
                    <a:bodyPr/>
                    <a:lstStyle/>
                    <a:p>
                      <a:pPr indent="0" lvl="0" marL="0" rtl="1" algn="r">
                        <a:spcBef>
                          <a:spcPts val="0"/>
                        </a:spcBef>
                        <a:spcAft>
                          <a:spcPts val="0"/>
                        </a:spcAft>
                        <a:buNone/>
                      </a:pPr>
                      <a:r>
                        <a:rPr lang="en-US"/>
                        <a:t>هنا حيث يتم انقاذ الكتب المستعملة </a:t>
                      </a:r>
                      <a:endParaRPr/>
                    </a:p>
                  </a:txBody>
                  <a:tcPr marT="91425" marB="91425" marR="91425" marL="91425"/>
                </a:tc>
              </a:tr>
              <a:tr h="381000">
                <a:tc>
                  <a:txBody>
                    <a:bodyPr/>
                    <a:lstStyle/>
                    <a:p>
                      <a:pPr indent="0" lvl="0" marL="0" rtl="0" algn="l">
                        <a:spcBef>
                          <a:spcPts val="0"/>
                        </a:spcBef>
                        <a:spcAft>
                          <a:spcPts val="0"/>
                        </a:spcAft>
                        <a:buNone/>
                      </a:pPr>
                      <a:r>
                        <a:rPr lang="en-US"/>
                        <a:t>posting frequency </a:t>
                      </a:r>
                      <a:endParaRPr/>
                    </a:p>
                  </a:txBody>
                  <a:tcPr marT="91425" marB="91425" marR="91425" marL="91425"/>
                </a:tc>
                <a:tc>
                  <a:txBody>
                    <a:bodyPr/>
                    <a:lstStyle/>
                    <a:p>
                      <a:pPr indent="0" lvl="0" marL="0" rtl="0" algn="l">
                        <a:spcBef>
                          <a:spcPts val="0"/>
                        </a:spcBef>
                        <a:spcAft>
                          <a:spcPts val="0"/>
                        </a:spcAft>
                        <a:buNone/>
                      </a:pPr>
                      <a:r>
                        <a:rPr lang="en-US"/>
                        <a:t>4 per week </a:t>
                      </a:r>
                      <a:endParaRPr/>
                    </a:p>
                  </a:txBody>
                  <a:tcPr marT="91425" marB="91425" marR="91425" marL="91425"/>
                </a:tc>
                <a:tc>
                  <a:txBody>
                    <a:bodyPr/>
                    <a:lstStyle/>
                    <a:p>
                      <a:pPr indent="0" lvl="0" marL="0" rtl="0" algn="l">
                        <a:spcBef>
                          <a:spcPts val="0"/>
                        </a:spcBef>
                        <a:spcAft>
                          <a:spcPts val="0"/>
                        </a:spcAft>
                        <a:buNone/>
                      </a:pPr>
                      <a:r>
                        <a:rPr lang="en-US"/>
                        <a:t>about 3 or 4 per week </a:t>
                      </a:r>
                      <a:endParaRPr/>
                    </a:p>
                  </a:txBody>
                  <a:tcPr marT="91425" marB="91425" marR="91425" marL="91425"/>
                </a:tc>
                <a:tc>
                  <a:txBody>
                    <a:bodyPr/>
                    <a:lstStyle/>
                    <a:p>
                      <a:pPr indent="0" lvl="0" marL="0" rtl="0" algn="l">
                        <a:spcBef>
                          <a:spcPts val="0"/>
                        </a:spcBef>
                        <a:spcAft>
                          <a:spcPts val="0"/>
                        </a:spcAft>
                        <a:buNone/>
                      </a:pPr>
                      <a:r>
                        <a:rPr lang="en-US"/>
                        <a:t>not consistent</a:t>
                      </a:r>
                      <a:endParaRPr/>
                    </a:p>
                  </a:txBody>
                  <a:tcPr marT="91425" marB="91425" marR="91425" marL="91425"/>
                </a:tc>
              </a:tr>
              <a:tr h="381000">
                <a:tc>
                  <a:txBody>
                    <a:bodyPr/>
                    <a:lstStyle/>
                    <a:p>
                      <a:pPr indent="0" lvl="0" marL="0" rtl="0" algn="l">
                        <a:spcBef>
                          <a:spcPts val="0"/>
                        </a:spcBef>
                        <a:spcAft>
                          <a:spcPts val="0"/>
                        </a:spcAft>
                        <a:buNone/>
                      </a:pPr>
                      <a:r>
                        <a:rPr lang="en-US"/>
                        <a:t>average likes </a:t>
                      </a:r>
                      <a:endParaRPr/>
                    </a:p>
                  </a:txBody>
                  <a:tcPr marT="91425" marB="91425" marR="91425" marL="91425"/>
                </a:tc>
                <a:tc>
                  <a:txBody>
                    <a:bodyPr/>
                    <a:lstStyle/>
                    <a:p>
                      <a:pPr indent="0" lvl="0" marL="0" rtl="0" algn="l">
                        <a:spcBef>
                          <a:spcPts val="0"/>
                        </a:spcBef>
                        <a:spcAft>
                          <a:spcPts val="0"/>
                        </a:spcAft>
                        <a:buNone/>
                      </a:pPr>
                      <a:r>
                        <a:rPr lang="en-US"/>
                        <a:t>4 per post </a:t>
                      </a:r>
                      <a:endParaRPr/>
                    </a:p>
                  </a:txBody>
                  <a:tcPr marT="91425" marB="91425" marR="91425" marL="91425"/>
                </a:tc>
                <a:tc>
                  <a:txBody>
                    <a:bodyPr/>
                    <a:lstStyle/>
                    <a:p>
                      <a:pPr indent="0" lvl="0" marL="0" rtl="0" algn="l">
                        <a:spcBef>
                          <a:spcPts val="0"/>
                        </a:spcBef>
                        <a:spcAft>
                          <a:spcPts val="0"/>
                        </a:spcAft>
                        <a:buNone/>
                      </a:pPr>
                      <a:r>
                        <a:rPr lang="en-US"/>
                        <a:t>14 likes per post </a:t>
                      </a:r>
                      <a:endParaRPr/>
                    </a:p>
                  </a:txBody>
                  <a:tcPr marT="91425" marB="91425" marR="91425" marL="91425"/>
                </a:tc>
                <a:tc>
                  <a:txBody>
                    <a:bodyPr/>
                    <a:lstStyle/>
                    <a:p>
                      <a:pPr indent="0" lvl="0" marL="0" rtl="0" algn="l">
                        <a:spcBef>
                          <a:spcPts val="0"/>
                        </a:spcBef>
                        <a:spcAft>
                          <a:spcPts val="0"/>
                        </a:spcAft>
                        <a:buNone/>
                      </a:pPr>
                      <a:r>
                        <a:rPr lang="en-US"/>
                        <a:t>10 per post </a:t>
                      </a:r>
                      <a:endParaRPr/>
                    </a:p>
                  </a:txBody>
                  <a:tcPr marT="91425" marB="91425" marR="91425" marL="91425"/>
                </a:tc>
              </a:tr>
              <a:tr h="381000">
                <a:tc>
                  <a:txBody>
                    <a:bodyPr/>
                    <a:lstStyle/>
                    <a:p>
                      <a:pPr indent="0" lvl="0" marL="0" rtl="0" algn="l">
                        <a:spcBef>
                          <a:spcPts val="0"/>
                        </a:spcBef>
                        <a:spcAft>
                          <a:spcPts val="0"/>
                        </a:spcAft>
                        <a:buNone/>
                      </a:pPr>
                      <a:r>
                        <a:rPr lang="en-US"/>
                        <a:t>average comments </a:t>
                      </a:r>
                      <a:endParaRPr/>
                    </a:p>
                  </a:txBody>
                  <a:tcPr marT="91425" marB="91425" marR="91425" marL="91425"/>
                </a:tc>
                <a:tc>
                  <a:txBody>
                    <a:bodyPr/>
                    <a:lstStyle/>
                    <a:p>
                      <a:pPr indent="0" lvl="0" marL="0" rtl="0" algn="l">
                        <a:spcBef>
                          <a:spcPts val="0"/>
                        </a:spcBef>
                        <a:spcAft>
                          <a:spcPts val="0"/>
                        </a:spcAft>
                        <a:buNone/>
                      </a:pPr>
                      <a:r>
                        <a:rPr lang="en-US"/>
                        <a:t>no comments </a:t>
                      </a:r>
                      <a:endParaRPr/>
                    </a:p>
                  </a:txBody>
                  <a:tcPr marT="91425" marB="91425" marR="91425" marL="91425"/>
                </a:tc>
                <a:tc>
                  <a:txBody>
                    <a:bodyPr/>
                    <a:lstStyle/>
                    <a:p>
                      <a:pPr indent="0" lvl="0" marL="0" rtl="0" algn="l">
                        <a:spcBef>
                          <a:spcPts val="0"/>
                        </a:spcBef>
                        <a:spcAft>
                          <a:spcPts val="0"/>
                        </a:spcAft>
                        <a:buNone/>
                      </a:pPr>
                      <a:r>
                        <a:rPr lang="en-US"/>
                        <a:t>no comments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average shares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2 shares per post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average saves</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about one per post </a:t>
                      </a:r>
                      <a:endParaRPr/>
                    </a:p>
                  </a:txBody>
                  <a:tcPr marT="91425" marB="91425" marR="91425" marL="91425"/>
                </a:tc>
              </a:tr>
              <a:tr h="381000">
                <a:tc>
                  <a:txBody>
                    <a:bodyPr/>
                    <a:lstStyle/>
                    <a:p>
                      <a:pPr indent="0" lvl="0" marL="0" rtl="0" algn="l">
                        <a:spcBef>
                          <a:spcPts val="0"/>
                        </a:spcBef>
                        <a:spcAft>
                          <a:spcPts val="0"/>
                        </a:spcAft>
                        <a:buNone/>
                      </a:pPr>
                      <a:r>
                        <a:rPr lang="en-US"/>
                        <a:t>type of content </a:t>
                      </a:r>
                      <a:endParaRPr/>
                    </a:p>
                  </a:txBody>
                  <a:tcPr marT="91425" marB="91425" marR="91425" marL="91425"/>
                </a:tc>
                <a:tc>
                  <a:txBody>
                    <a:bodyPr/>
                    <a:lstStyle/>
                    <a:p>
                      <a:pPr indent="0" lvl="0" marL="0" rtl="0" algn="l">
                        <a:spcBef>
                          <a:spcPts val="0"/>
                        </a:spcBef>
                        <a:spcAft>
                          <a:spcPts val="0"/>
                        </a:spcAft>
                        <a:buNone/>
                      </a:pPr>
                      <a:r>
                        <a:rPr lang="en-US"/>
                        <a:t>promotional and educational and branding </a:t>
                      </a:r>
                      <a:endParaRPr/>
                    </a:p>
                  </a:txBody>
                  <a:tcPr marT="91425" marB="91425" marR="91425" marL="91425"/>
                </a:tc>
                <a:tc>
                  <a:txBody>
                    <a:bodyPr/>
                    <a:lstStyle/>
                    <a:p>
                      <a:pPr indent="0" lvl="0" marL="0" rtl="0" algn="l">
                        <a:spcBef>
                          <a:spcPts val="0"/>
                        </a:spcBef>
                        <a:spcAft>
                          <a:spcPts val="0"/>
                        </a:spcAft>
                        <a:buNone/>
                      </a:pPr>
                      <a:r>
                        <a:rPr lang="en-US"/>
                        <a:t>branding and promotional and educational </a:t>
                      </a:r>
                      <a:endParaRPr/>
                    </a:p>
                  </a:txBody>
                  <a:tcPr marT="91425" marB="91425" marR="91425" marL="91425"/>
                </a:tc>
                <a:tc>
                  <a:txBody>
                    <a:bodyPr/>
                    <a:lstStyle/>
                    <a:p>
                      <a:pPr indent="0" lvl="0" marL="0" rtl="0" algn="l">
                        <a:spcBef>
                          <a:spcPts val="0"/>
                        </a:spcBef>
                        <a:spcAft>
                          <a:spcPts val="0"/>
                        </a:spcAft>
                        <a:buNone/>
                      </a:pPr>
                      <a:r>
                        <a:rPr lang="en-US"/>
                        <a:t>promotional and educational </a:t>
                      </a:r>
                      <a:endParaRPr/>
                    </a:p>
                  </a:txBody>
                  <a:tcPr marT="91425" marB="91425" marR="91425" marL="91425"/>
                </a:tc>
              </a:tr>
              <a:tr h="381000">
                <a:tc>
                  <a:txBody>
                    <a:bodyPr/>
                    <a:lstStyle/>
                    <a:p>
                      <a:pPr indent="0" lvl="0" marL="0" rtl="0" algn="l">
                        <a:spcBef>
                          <a:spcPts val="0"/>
                        </a:spcBef>
                        <a:spcAft>
                          <a:spcPts val="0"/>
                        </a:spcAft>
                        <a:buNone/>
                      </a:pPr>
                      <a:r>
                        <a:rPr lang="en-US"/>
                        <a:t>tone of voice </a:t>
                      </a:r>
                      <a:endParaRPr/>
                    </a:p>
                  </a:txBody>
                  <a:tcPr marT="91425" marB="91425" marR="91425" marL="91425"/>
                </a:tc>
                <a:tc>
                  <a:txBody>
                    <a:bodyPr/>
                    <a:lstStyle/>
                    <a:p>
                      <a:pPr indent="0" lvl="0" marL="0" rtl="0" algn="l">
                        <a:spcBef>
                          <a:spcPts val="0"/>
                        </a:spcBef>
                        <a:spcAft>
                          <a:spcPts val="0"/>
                        </a:spcAft>
                        <a:buNone/>
                      </a:pPr>
                      <a:r>
                        <a:rPr lang="en-US"/>
                        <a:t>enthusiastic and persuasive </a:t>
                      </a:r>
                      <a:endParaRPr/>
                    </a:p>
                  </a:txBody>
                  <a:tcPr marT="91425" marB="91425" marR="91425" marL="91425"/>
                </a:tc>
                <a:tc>
                  <a:txBody>
                    <a:bodyPr/>
                    <a:lstStyle/>
                    <a:p>
                      <a:pPr indent="0" lvl="0" marL="0" rtl="0" algn="l">
                        <a:spcBef>
                          <a:spcPts val="0"/>
                        </a:spcBef>
                        <a:spcAft>
                          <a:spcPts val="0"/>
                        </a:spcAft>
                        <a:buNone/>
                      </a:pPr>
                      <a:r>
                        <a:rPr lang="en-US"/>
                        <a:t>informative and friendly and enthusiastic</a:t>
                      </a:r>
                      <a:endParaRPr/>
                    </a:p>
                  </a:txBody>
                  <a:tcPr marT="91425" marB="91425" marR="91425" marL="91425"/>
                </a:tc>
                <a:tc>
                  <a:txBody>
                    <a:bodyPr/>
                    <a:lstStyle/>
                    <a:p>
                      <a:pPr indent="0" lvl="0" marL="0" rtl="0" algn="l">
                        <a:spcBef>
                          <a:spcPts val="0"/>
                        </a:spcBef>
                        <a:spcAft>
                          <a:spcPts val="0"/>
                        </a:spcAft>
                        <a:buNone/>
                      </a:pPr>
                      <a:r>
                        <a:rPr lang="en-US"/>
                        <a:t>informative and frirndly</a:t>
                      </a:r>
                      <a:endParaRPr/>
                    </a:p>
                  </a:txBody>
                  <a:tcPr marT="91425" marB="91425" marR="91425" marL="91425"/>
                </a:tc>
              </a:tr>
              <a:tr h="381000">
                <a:tc>
                  <a:txBody>
                    <a:bodyPr/>
                    <a:lstStyle/>
                    <a:p>
                      <a:pPr indent="0" lvl="0" marL="0" rtl="0" algn="l">
                        <a:spcBef>
                          <a:spcPts val="0"/>
                        </a:spcBef>
                        <a:spcAft>
                          <a:spcPts val="0"/>
                        </a:spcAft>
                        <a:buNone/>
                      </a:pPr>
                      <a:r>
                        <a:rPr lang="en-US"/>
                        <a:t>CTA</a:t>
                      </a:r>
                      <a:endParaRPr/>
                    </a:p>
                  </a:txBody>
                  <a:tcPr marT="91425" marB="91425" marR="91425" marL="91425"/>
                </a:tc>
                <a:tc>
                  <a:txBody>
                    <a:bodyPr/>
                    <a:lstStyle/>
                    <a:p>
                      <a:pPr indent="0" lvl="0" marL="0" rtl="0" algn="l">
                        <a:spcBef>
                          <a:spcPts val="0"/>
                        </a:spcBef>
                        <a:spcAft>
                          <a:spcPts val="0"/>
                        </a:spcAft>
                        <a:buNone/>
                      </a:pPr>
                      <a:r>
                        <a:rPr lang="en-US"/>
                        <a:t>join our  reading circle </a:t>
                      </a:r>
                      <a:endParaRPr/>
                    </a:p>
                  </a:txBody>
                  <a:tcPr marT="91425" marB="91425" marR="91425" marL="91425"/>
                </a:tc>
                <a:tc>
                  <a:txBody>
                    <a:bodyPr/>
                    <a:lstStyle/>
                    <a:p>
                      <a:pPr indent="0" lvl="0" marL="0" rtl="0" algn="l">
                        <a:spcBef>
                          <a:spcPts val="0"/>
                        </a:spcBef>
                        <a:spcAft>
                          <a:spcPts val="0"/>
                        </a:spcAft>
                        <a:buNone/>
                      </a:pPr>
                      <a:r>
                        <a:rPr lang="en-US"/>
                        <a:t>join our reading circle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a:t>replies on comments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c>
                  <a:txBody>
                    <a:bodyPr/>
                    <a:lstStyle/>
                    <a:p>
                      <a:pPr indent="0" lvl="0" marL="0" rtl="0" algn="l">
                        <a:spcBef>
                          <a:spcPts val="0"/>
                        </a:spcBef>
                        <a:spcAft>
                          <a:spcPts val="0"/>
                        </a:spcAft>
                        <a:buNone/>
                      </a:pPr>
                      <a:r>
                        <a:rPr lang="en-US"/>
                        <a:t>no replies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designs </a:t>
                      </a:r>
                      <a:endParaRPr/>
                    </a:p>
                  </a:txBody>
                  <a:tcPr marT="91425" marB="91425" marR="91425" marL="91425"/>
                </a:tc>
                <a:tc>
                  <a:txBody>
                    <a:bodyPr/>
                    <a:lstStyle/>
                    <a:p>
                      <a:pPr indent="0" lvl="0" marL="0" rtl="0" algn="l">
                        <a:spcBef>
                          <a:spcPts val="0"/>
                        </a:spcBef>
                        <a:spcAft>
                          <a:spcPts val="0"/>
                        </a:spcAft>
                        <a:buNone/>
                      </a:pPr>
                      <a:r>
                        <a:rPr lang="en-US"/>
                        <a:t>yes with </a:t>
                      </a:r>
                      <a:r>
                        <a:rPr lang="en-US"/>
                        <a:t>consistent</a:t>
                      </a:r>
                      <a:r>
                        <a:rPr lang="en-US"/>
                        <a:t> feel and look </a:t>
                      </a:r>
                      <a:endParaRPr/>
                    </a:p>
                  </a:txBody>
                  <a:tcPr marT="91425" marB="91425" marR="91425" marL="91425"/>
                </a:tc>
                <a:tc>
                  <a:txBody>
                    <a:bodyPr/>
                    <a:lstStyle/>
                    <a:p>
                      <a:pPr indent="0" lvl="0" marL="0" rtl="0" algn="l">
                        <a:spcBef>
                          <a:spcPts val="0"/>
                        </a:spcBef>
                        <a:spcAft>
                          <a:spcPts val="0"/>
                        </a:spcAft>
                        <a:buNone/>
                      </a:pPr>
                      <a:r>
                        <a:rPr lang="en-US"/>
                        <a:t>not consistent feel and look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identity </a:t>
                      </a:r>
                      <a:endParaRPr/>
                    </a:p>
                  </a:txBody>
                  <a:tcPr marT="91425" marB="91425" marR="91425" marL="91425"/>
                </a:tc>
                <a:tc>
                  <a:txBody>
                    <a:bodyPr/>
                    <a:lstStyle/>
                    <a:p>
                      <a:pPr indent="0" lvl="0" marL="0" rtl="0" algn="l">
                        <a:spcBef>
                          <a:spcPts val="0"/>
                        </a:spcBef>
                        <a:spcAft>
                          <a:spcPts val="0"/>
                        </a:spcAft>
                        <a:buNone/>
                      </a:pPr>
                      <a:r>
                        <a:rPr lang="en-US"/>
                        <a:t>friendly and educational </a:t>
                      </a:r>
                      <a:endParaRPr/>
                    </a:p>
                  </a:txBody>
                  <a:tcPr marT="91425" marB="91425" marR="91425" marL="91425"/>
                </a:tc>
                <a:tc>
                  <a:txBody>
                    <a:bodyPr/>
                    <a:lstStyle/>
                    <a:p>
                      <a:pPr indent="0" lvl="0" marL="0" rtl="0" algn="l">
                        <a:spcBef>
                          <a:spcPts val="0"/>
                        </a:spcBef>
                        <a:spcAft>
                          <a:spcPts val="0"/>
                        </a:spcAft>
                        <a:buNone/>
                      </a:pPr>
                      <a:r>
                        <a:rPr lang="en-US"/>
                        <a:t>consistent friendly and enthusiastic identity</a:t>
                      </a:r>
                      <a:endParaRPr/>
                    </a:p>
                  </a:txBody>
                  <a:tcPr marT="91425" marB="91425" marR="91425" marL="91425"/>
                </a:tc>
                <a:tc>
                  <a:txBody>
                    <a:bodyPr/>
                    <a:lstStyle/>
                    <a:p>
                      <a:pPr indent="0" lvl="0" marL="0" rtl="0" algn="l">
                        <a:spcBef>
                          <a:spcPts val="0"/>
                        </a:spcBef>
                        <a:spcAft>
                          <a:spcPts val="0"/>
                        </a:spcAft>
                        <a:buNone/>
                      </a:pPr>
                      <a:r>
                        <a:rPr lang="en-US"/>
                        <a:t>not very clear </a:t>
                      </a:r>
                      <a:endParaRPr/>
                    </a:p>
                  </a:txBody>
                  <a:tcPr marT="91425" marB="91425" marR="91425" marL="91425"/>
                </a:tc>
              </a:tr>
              <a:tr h="381000">
                <a:tc>
                  <a:txBody>
                    <a:bodyPr/>
                    <a:lstStyle/>
                    <a:p>
                      <a:pPr indent="0" lvl="0" marL="0" rtl="0" algn="l">
                        <a:spcBef>
                          <a:spcPts val="0"/>
                        </a:spcBef>
                        <a:spcAft>
                          <a:spcPts val="0"/>
                        </a:spcAft>
                        <a:buNone/>
                      </a:pPr>
                      <a:r>
                        <a:rPr lang="en-US"/>
                        <a:t>strengths </a:t>
                      </a:r>
                      <a:endParaRPr/>
                    </a:p>
                  </a:txBody>
                  <a:tcPr marT="91425" marB="91425" marR="91425" marL="91425"/>
                </a:tc>
                <a:tc>
                  <a:txBody>
                    <a:bodyPr/>
                    <a:lstStyle/>
                    <a:p>
                      <a:pPr indent="0" lvl="0" marL="0" rtl="0" algn="l">
                        <a:spcBef>
                          <a:spcPts val="0"/>
                        </a:spcBef>
                        <a:spcAft>
                          <a:spcPts val="0"/>
                        </a:spcAft>
                        <a:buNone/>
                      </a:pPr>
                      <a:r>
                        <a:rPr lang="en-US"/>
                        <a:t>diversity of content to an extent consistent tone of voice </a:t>
                      </a:r>
                      <a:endParaRPr/>
                    </a:p>
                  </a:txBody>
                  <a:tcPr marT="91425" marB="91425" marR="91425" marL="91425"/>
                </a:tc>
                <a:tc>
                  <a:txBody>
                    <a:bodyPr/>
                    <a:lstStyle/>
                    <a:p>
                      <a:pPr indent="0" lvl="0" marL="0" rtl="0" algn="l">
                        <a:spcBef>
                          <a:spcPts val="0"/>
                        </a:spcBef>
                        <a:spcAft>
                          <a:spcPts val="0"/>
                        </a:spcAft>
                        <a:buNone/>
                      </a:pPr>
                      <a:r>
                        <a:rPr lang="en-US"/>
                        <a:t>sharing variety of content  and consistent tone of voice </a:t>
                      </a:r>
                      <a:endParaRPr/>
                    </a:p>
                  </a:txBody>
                  <a:tcPr marT="91425" marB="91425" marR="91425" marL="91425"/>
                </a:tc>
                <a:tc>
                  <a:txBody>
                    <a:bodyPr/>
                    <a:lstStyle/>
                    <a:p>
                      <a:pPr indent="0" lvl="0" marL="0" rtl="0" algn="l">
                        <a:spcBef>
                          <a:spcPts val="0"/>
                        </a:spcBef>
                        <a:spcAft>
                          <a:spcPts val="0"/>
                        </a:spcAft>
                        <a:buNone/>
                      </a:pPr>
                      <a:r>
                        <a:rPr lang="en-US"/>
                        <a:t>sharing variable types of content  consistent tone of voice </a:t>
                      </a:r>
                      <a:endParaRPr/>
                    </a:p>
                  </a:txBody>
                  <a:tcPr marT="91425" marB="91425" marR="91425" marL="91425"/>
                </a:tc>
              </a:tr>
              <a:tr h="381000">
                <a:tc>
                  <a:txBody>
                    <a:bodyPr/>
                    <a:lstStyle/>
                    <a:p>
                      <a:pPr indent="0" lvl="0" marL="0" rtl="0" algn="l">
                        <a:spcBef>
                          <a:spcPts val="0"/>
                        </a:spcBef>
                        <a:spcAft>
                          <a:spcPts val="0"/>
                        </a:spcAft>
                        <a:buNone/>
                      </a:pPr>
                      <a:r>
                        <a:rPr lang="en-US"/>
                        <a:t>weakness</a:t>
                      </a:r>
                      <a:endParaRPr/>
                    </a:p>
                  </a:txBody>
                  <a:tcPr marT="91425" marB="91425" marR="91425" marL="91425"/>
                </a:tc>
                <a:tc>
                  <a:txBody>
                    <a:bodyPr/>
                    <a:lstStyle/>
                    <a:p>
                      <a:pPr indent="0" lvl="0" marL="0" rtl="0" algn="l">
                        <a:spcBef>
                          <a:spcPts val="0"/>
                        </a:spcBef>
                        <a:spcAft>
                          <a:spcPts val="0"/>
                        </a:spcAft>
                        <a:buNone/>
                      </a:pPr>
                      <a:r>
                        <a:rPr lang="en-US"/>
                        <a:t>no engaging content and the need to </a:t>
                      </a:r>
                      <a:r>
                        <a:rPr lang="en-US"/>
                        <a:t>publish</a:t>
                      </a:r>
                      <a:r>
                        <a:rPr lang="en-US"/>
                        <a:t> more </a:t>
                      </a:r>
                      <a:endParaRPr/>
                    </a:p>
                  </a:txBody>
                  <a:tcPr marT="91425" marB="91425" marR="91425" marL="91425"/>
                </a:tc>
                <a:tc>
                  <a:txBody>
                    <a:bodyPr/>
                    <a:lstStyle/>
                    <a:p>
                      <a:pPr indent="0" lvl="0" marL="0" rtl="0" algn="l">
                        <a:spcBef>
                          <a:spcPts val="0"/>
                        </a:spcBef>
                        <a:spcAft>
                          <a:spcPts val="0"/>
                        </a:spcAft>
                        <a:buNone/>
                      </a:pPr>
                      <a:r>
                        <a:rPr lang="en-US"/>
                        <a:t>need to share more frequently and their designs need to be more consistent </a:t>
                      </a:r>
                      <a:endParaRPr/>
                    </a:p>
                  </a:txBody>
                  <a:tcPr marT="91425" marB="91425" marR="91425" marL="91425"/>
                </a:tc>
                <a:tc>
                  <a:txBody>
                    <a:bodyPr/>
                    <a:lstStyle/>
                    <a:p>
                      <a:pPr indent="0" lvl="0" marL="0" rtl="0" algn="l">
                        <a:spcBef>
                          <a:spcPts val="0"/>
                        </a:spcBef>
                        <a:spcAft>
                          <a:spcPts val="0"/>
                        </a:spcAft>
                        <a:buNone/>
                      </a:pPr>
                      <a:r>
                        <a:rPr lang="en-US"/>
                        <a:t>no consistent posting and no content made </a:t>
                      </a:r>
                      <a:r>
                        <a:rPr lang="en-US"/>
                        <a:t>specifically</a:t>
                      </a:r>
                      <a:r>
                        <a:rPr lang="en-US"/>
                        <a:t> for tiktok </a:t>
                      </a:r>
                      <a:endParaRPr/>
                    </a:p>
                  </a:txBody>
                  <a:tcPr marT="91425" marB="91425" marR="91425" marL="91425"/>
                </a:tc>
              </a:tr>
              <a:tr h="381000">
                <a:tc>
                  <a:txBody>
                    <a:bodyPr/>
                    <a:lstStyle/>
                    <a:p>
                      <a:pPr indent="0" lvl="0" marL="0" rtl="0" algn="l">
                        <a:spcBef>
                          <a:spcPts val="0"/>
                        </a:spcBef>
                        <a:spcAft>
                          <a:spcPts val="0"/>
                        </a:spcAft>
                        <a:buNone/>
                      </a:pPr>
                      <a:r>
                        <a:rPr lang="en-US"/>
                        <a:t>insta pinned stories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quotes and feedbacks and </a:t>
                      </a:r>
                      <a:r>
                        <a:rPr lang="en-US"/>
                        <a:t>partnership</a:t>
                      </a:r>
                      <a:r>
                        <a:rPr lang="en-US"/>
                        <a:t> and satr team and </a:t>
                      </a:r>
                      <a:r>
                        <a:rPr lang="en-US"/>
                        <a:t>questions</a:t>
                      </a:r>
                      <a:r>
                        <a:rPr lang="en-US"/>
                        <a:t>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pinned posts / reels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why to </a:t>
                      </a:r>
                      <a:r>
                        <a:rPr lang="en-US"/>
                        <a:t>attend</a:t>
                      </a:r>
                      <a:r>
                        <a:rPr lang="en-US"/>
                        <a:t> their reading circle and their book club video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video saying who they are </a:t>
                      </a:r>
                      <a:endParaRPr/>
                    </a:p>
                  </a:txBody>
                  <a:tcPr marT="91425" marB="91425" marR="91425" marL="91425"/>
                </a:tc>
              </a:tr>
              <a:tr h="381000">
                <a:tc>
                  <a:txBody>
                    <a:bodyPr/>
                    <a:lstStyle/>
                    <a:p>
                      <a:pPr indent="0" lvl="0" marL="0" rtl="0" algn="l">
                        <a:spcBef>
                          <a:spcPts val="0"/>
                        </a:spcBef>
                        <a:spcAft>
                          <a:spcPts val="0"/>
                        </a:spcAft>
                        <a:buNone/>
                      </a:pPr>
                      <a:r>
                        <a:rPr lang="en-US"/>
                        <a:t>average views in tiktok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400 views per post </a:t>
                      </a:r>
                      <a:endParaRPr/>
                    </a:p>
                  </a:txBody>
                  <a:tcPr marT="91425" marB="91425" marR="91425" marL="91425"/>
                </a:tc>
              </a:tr>
              <a:tr h="381000">
                <a:tc>
                  <a:txBody>
                    <a:bodyPr/>
                    <a:lstStyle/>
                    <a:p>
                      <a:pPr indent="0" lvl="0" marL="0" rtl="0" algn="l">
                        <a:spcBef>
                          <a:spcPts val="0"/>
                        </a:spcBef>
                        <a:spcAft>
                          <a:spcPts val="0"/>
                        </a:spcAft>
                        <a:buNone/>
                      </a:pPr>
                      <a:r>
                        <a:rPr lang="en-US"/>
                        <a:t>playlist in tiktok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bl>
          </a:graphicData>
        </a:graphic>
      </p:graphicFrame>
      <p:sp>
        <p:nvSpPr>
          <p:cNvPr id="210" name="Google Shape;210;g2fa4f9b53e6_2_0"/>
          <p:cNvSpPr txBox="1"/>
          <p:nvPr/>
        </p:nvSpPr>
        <p:spPr>
          <a:xfrm>
            <a:off x="990650" y="0"/>
            <a:ext cx="54690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a:solidFill>
                  <a:srgbClr val="FFBC4F"/>
                </a:solidFill>
                <a:latin typeface="Roboto"/>
                <a:ea typeface="Roboto"/>
                <a:cs typeface="Roboto"/>
                <a:sym typeface="Roboto"/>
              </a:rPr>
              <a:t>SATR social media analysis </a:t>
            </a:r>
            <a:endParaRPr sz="2700">
              <a:solidFill>
                <a:srgbClr val="FFBC4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1"/>
          <p:cNvSpPr txBox="1"/>
          <p:nvPr/>
        </p:nvSpPr>
        <p:spPr>
          <a:xfrm>
            <a:off x="9486905" y="4446241"/>
            <a:ext cx="3259200" cy="1205100"/>
          </a:xfrm>
          <a:prstGeom prst="rect">
            <a:avLst/>
          </a:prstGeom>
          <a:noFill/>
          <a:ln>
            <a:noFill/>
          </a:ln>
        </p:spPr>
        <p:txBody>
          <a:bodyPr anchorCtr="0" anchor="t" bIns="0" lIns="0" spcFirstLastPara="1" rIns="0" wrap="square" tIns="133975">
            <a:spAutoFit/>
          </a:bodyPr>
          <a:lstStyle/>
          <a:p>
            <a:pPr indent="-352425" lvl="0" marL="457200" marR="5080" rtl="0" algn="l">
              <a:lnSpc>
                <a:spcPct val="128200"/>
              </a:lnSpc>
              <a:spcBef>
                <a:spcPts val="12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Enjoys quiet evenings at  home, often reading for  pleasure.</a:t>
            </a:r>
            <a:endParaRPr sz="1950">
              <a:solidFill>
                <a:schemeClr val="dk1"/>
              </a:solidFill>
              <a:latin typeface="Roboto Light"/>
              <a:ea typeface="Roboto Light"/>
              <a:cs typeface="Roboto Light"/>
              <a:sym typeface="Roboto Light"/>
            </a:endParaRPr>
          </a:p>
        </p:txBody>
      </p:sp>
      <p:sp>
        <p:nvSpPr>
          <p:cNvPr id="216" name="Google Shape;216;p11"/>
          <p:cNvSpPr txBox="1"/>
          <p:nvPr>
            <p:ph type="title"/>
          </p:nvPr>
        </p:nvSpPr>
        <p:spPr>
          <a:xfrm>
            <a:off x="3919350" y="2075813"/>
            <a:ext cx="31452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t>Goals/Aspirations</a:t>
            </a:r>
            <a:endParaRPr b="1"/>
          </a:p>
        </p:txBody>
      </p:sp>
      <p:sp>
        <p:nvSpPr>
          <p:cNvPr id="217" name="Google Shape;217;p11"/>
          <p:cNvSpPr txBox="1"/>
          <p:nvPr/>
        </p:nvSpPr>
        <p:spPr>
          <a:xfrm>
            <a:off x="3919351" y="5947060"/>
            <a:ext cx="35502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218" name="Google Shape;218;p11"/>
          <p:cNvSpPr txBox="1"/>
          <p:nvPr/>
        </p:nvSpPr>
        <p:spPr>
          <a:xfrm>
            <a:off x="3979225" y="2544813"/>
            <a:ext cx="5492100" cy="3391200"/>
          </a:xfrm>
          <a:prstGeom prst="rect">
            <a:avLst/>
          </a:prstGeom>
          <a:noFill/>
          <a:ln>
            <a:noFill/>
          </a:ln>
        </p:spPr>
        <p:txBody>
          <a:bodyPr anchorCtr="0" anchor="t" bIns="0" lIns="0" spcFirstLastPara="1" rIns="0" wrap="square" tIns="12700">
            <a:spAutoFit/>
          </a:bodyPr>
          <a:lstStyle/>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Primary goal: </a:t>
            </a:r>
            <a:r>
              <a:rPr lang="en-US" sz="1950">
                <a:solidFill>
                  <a:schemeClr val="dk1"/>
                </a:solidFill>
                <a:latin typeface="Roboto Light"/>
                <a:ea typeface="Roboto Light"/>
                <a:cs typeface="Roboto Light"/>
                <a:sym typeface="Roboto Light"/>
              </a:rPr>
              <a:t>He seeks to develop himself  and educate his mind by reading different  types of books, especially books related to  France, due to their great influence on his field  of work in translating the French language.</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Secondary goal: </a:t>
            </a:r>
            <a:r>
              <a:rPr lang="en-US" sz="1950">
                <a:solidFill>
                  <a:schemeClr val="dk1"/>
                </a:solidFill>
                <a:latin typeface="Roboto Light"/>
                <a:ea typeface="Roboto Light"/>
                <a:cs typeface="Roboto Light"/>
                <a:sym typeface="Roboto Light"/>
              </a:rPr>
              <a:t>He aspires to succeed in his  field of work and to have the opportunity to travel  abroad.</a:t>
            </a:r>
            <a:endParaRPr sz="1950">
              <a:solidFill>
                <a:schemeClr val="dk1"/>
              </a:solidFill>
              <a:latin typeface="Roboto Light"/>
              <a:ea typeface="Roboto Light"/>
              <a:cs typeface="Roboto Light"/>
              <a:sym typeface="Roboto Light"/>
            </a:endParaRPr>
          </a:p>
        </p:txBody>
      </p:sp>
      <p:sp>
        <p:nvSpPr>
          <p:cNvPr id="219" name="Google Shape;219;p11"/>
          <p:cNvSpPr txBox="1"/>
          <p:nvPr/>
        </p:nvSpPr>
        <p:spPr>
          <a:xfrm>
            <a:off x="3944049" y="6481618"/>
            <a:ext cx="5223000" cy="1513500"/>
          </a:xfrm>
          <a:prstGeom prst="rect">
            <a:avLst/>
          </a:prstGeom>
          <a:noFill/>
          <a:ln>
            <a:noFill/>
          </a:ln>
        </p:spPr>
        <p:txBody>
          <a:bodyPr anchorCtr="0" anchor="t" bIns="0" lIns="0" spcFirstLastPara="1" rIns="0" wrap="square" tIns="12700">
            <a:spAutoFit/>
          </a:bodyPr>
          <a:lstStyle/>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He has difficulty finding places where books are  located and where readers meet, and he also has  difficulty finding the books he needs as they are  not available all the time.they need solutions for.</a:t>
            </a:r>
            <a:endParaRPr sz="1950">
              <a:solidFill>
                <a:schemeClr val="dk1"/>
              </a:solidFill>
              <a:latin typeface="Roboto Light"/>
              <a:ea typeface="Roboto Light"/>
              <a:cs typeface="Roboto Light"/>
              <a:sym typeface="Roboto Light"/>
            </a:endParaRPr>
          </a:p>
        </p:txBody>
      </p:sp>
      <p:sp>
        <p:nvSpPr>
          <p:cNvPr id="220" name="Google Shape;220;p11"/>
          <p:cNvSpPr txBox="1"/>
          <p:nvPr/>
        </p:nvSpPr>
        <p:spPr>
          <a:xfrm>
            <a:off x="3979210" y="8693391"/>
            <a:ext cx="5361600" cy="1082700"/>
          </a:xfrm>
          <a:prstGeom prst="rect">
            <a:avLst/>
          </a:prstGeom>
          <a:noFill/>
          <a:ln>
            <a:noFill/>
          </a:ln>
        </p:spPr>
        <p:txBody>
          <a:bodyPr anchorCtr="0" anchor="t" bIns="0" lIns="0" spcFirstLastPara="1" rIns="0" wrap="square" tIns="12700">
            <a:spAutoFit/>
          </a:bodyPr>
          <a:lstStyle/>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Curious, thoughtful, sympathetic,  sociable, cultured and interested in  reading historical books.</a:t>
            </a:r>
            <a:endParaRPr sz="1950">
              <a:solidFill>
                <a:schemeClr val="dk1"/>
              </a:solidFill>
              <a:latin typeface="Roboto Light"/>
              <a:ea typeface="Roboto Light"/>
              <a:cs typeface="Roboto Light"/>
              <a:sym typeface="Roboto Light"/>
            </a:endParaRPr>
          </a:p>
        </p:txBody>
      </p:sp>
      <p:sp>
        <p:nvSpPr>
          <p:cNvPr id="221" name="Google Shape;221;p11"/>
          <p:cNvSpPr txBox="1"/>
          <p:nvPr/>
        </p:nvSpPr>
        <p:spPr>
          <a:xfrm>
            <a:off x="9401386" y="2162608"/>
            <a:ext cx="2921400" cy="382200"/>
          </a:xfrm>
          <a:prstGeom prst="rect">
            <a:avLst/>
          </a:prstGeom>
          <a:noFill/>
          <a:ln>
            <a:noFill/>
          </a:ln>
        </p:spPr>
        <p:txBody>
          <a:bodyPr anchorCtr="0" anchor="t" bIns="0" lIns="0" spcFirstLastPara="1" rIns="0" wrap="square" tIns="12700">
            <a:spAutoFit/>
          </a:bodyPr>
          <a:lstStyle/>
          <a:p>
            <a:pPr indent="0" lvl="0" marL="18415" marR="0" rtl="0" algn="l">
              <a:lnSpc>
                <a:spcPct val="100000"/>
              </a:lnSpc>
              <a:spcBef>
                <a:spcPts val="0"/>
              </a:spcBef>
              <a:spcAft>
                <a:spcPts val="0"/>
              </a:spcAft>
              <a:buNone/>
            </a:pPr>
            <a:r>
              <a:rPr b="1" lang="en-US" sz="2400">
                <a:solidFill>
                  <a:schemeClr val="dk1"/>
                </a:solidFill>
                <a:latin typeface="Roboto"/>
                <a:ea typeface="Roboto"/>
                <a:cs typeface="Roboto"/>
                <a:sym typeface="Roboto"/>
              </a:rPr>
              <a:t>Values &amp; Beliefs</a:t>
            </a:r>
            <a:endParaRPr b="1" sz="1950">
              <a:solidFill>
                <a:schemeClr val="dk1"/>
              </a:solidFill>
              <a:latin typeface="Roboto"/>
              <a:ea typeface="Roboto"/>
              <a:cs typeface="Roboto"/>
              <a:sym typeface="Roboto"/>
            </a:endParaRPr>
          </a:p>
        </p:txBody>
      </p:sp>
      <p:sp>
        <p:nvSpPr>
          <p:cNvPr id="222" name="Google Shape;222;p11"/>
          <p:cNvSpPr txBox="1"/>
          <p:nvPr/>
        </p:nvSpPr>
        <p:spPr>
          <a:xfrm>
            <a:off x="9340801" y="5947038"/>
            <a:ext cx="3769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p:txBody>
      </p:sp>
      <p:sp>
        <p:nvSpPr>
          <p:cNvPr id="223" name="Google Shape;223;p11"/>
          <p:cNvSpPr txBox="1"/>
          <p:nvPr/>
        </p:nvSpPr>
        <p:spPr>
          <a:xfrm>
            <a:off x="9486900" y="6412450"/>
            <a:ext cx="4206300" cy="3391200"/>
          </a:xfrm>
          <a:prstGeom prst="rect">
            <a:avLst/>
          </a:prstGeom>
          <a:noFill/>
          <a:ln>
            <a:noFill/>
          </a:ln>
        </p:spPr>
        <p:txBody>
          <a:bodyPr anchorCtr="0" anchor="t" bIns="0" lIns="0" spcFirstLastPara="1" rIns="0" wrap="square" tIns="12700">
            <a:spAutoFit/>
          </a:bodyPr>
          <a:lstStyle/>
          <a:p>
            <a:pPr indent="-352425" lvl="0" marL="457200" marR="446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Motivators:</a:t>
            </a:r>
            <a:r>
              <a:rPr lang="en-US" sz="1950">
                <a:solidFill>
                  <a:schemeClr val="dk1"/>
                </a:solidFill>
                <a:latin typeface="Roboto Light"/>
                <a:ea typeface="Roboto Light"/>
                <a:cs typeface="Roboto Light"/>
                <a:sym typeface="Roboto Light"/>
              </a:rPr>
              <a:t> Passion for books and a desire  to support sustainable practices.</a:t>
            </a:r>
            <a:endParaRPr sz="1950">
              <a:solidFill>
                <a:schemeClr val="dk1"/>
              </a:solidFill>
              <a:latin typeface="Roboto Light"/>
              <a:ea typeface="Roboto Light"/>
              <a:cs typeface="Roboto Light"/>
              <a:sym typeface="Roboto Light"/>
            </a:endParaRPr>
          </a:p>
          <a:p>
            <a:pPr indent="-352425" lvl="0" marL="457200" marR="1543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Influences: </a:t>
            </a:r>
            <a:r>
              <a:rPr lang="en-US" sz="1950">
                <a:solidFill>
                  <a:schemeClr val="dk1"/>
                </a:solidFill>
                <a:latin typeface="Roboto Light"/>
                <a:ea typeface="Roboto Light"/>
                <a:cs typeface="Roboto Light"/>
                <a:sym typeface="Roboto Light"/>
              </a:rPr>
              <a:t>He trusts opinions (friends, family,  experts, social media) for information</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Media Consumption:</a:t>
            </a:r>
            <a:r>
              <a:rPr lang="en-US" sz="1950">
                <a:solidFill>
                  <a:schemeClr val="dk1"/>
                </a:solidFill>
                <a:latin typeface="Roboto Light"/>
                <a:ea typeface="Roboto Light"/>
                <a:cs typeface="Roboto Light"/>
                <a:sym typeface="Roboto Light"/>
              </a:rPr>
              <a:t> He prefers (blogs,  podcasts, social media, news outlets, e-reading  clubs).</a:t>
            </a:r>
            <a:endParaRPr sz="1950">
              <a:solidFill>
                <a:schemeClr val="dk1"/>
              </a:solidFill>
              <a:latin typeface="Roboto Light"/>
              <a:ea typeface="Roboto Light"/>
              <a:cs typeface="Roboto Light"/>
              <a:sym typeface="Roboto Light"/>
            </a:endParaRPr>
          </a:p>
        </p:txBody>
      </p:sp>
      <p:grpSp>
        <p:nvGrpSpPr>
          <p:cNvPr id="224" name="Google Shape;224;p11"/>
          <p:cNvGrpSpPr/>
          <p:nvPr/>
        </p:nvGrpSpPr>
        <p:grpSpPr>
          <a:xfrm>
            <a:off x="12869046" y="2162616"/>
            <a:ext cx="5222935" cy="4696058"/>
            <a:chOff x="12822594" y="1984925"/>
            <a:chExt cx="5365111" cy="4696058"/>
          </a:xfrm>
        </p:grpSpPr>
        <p:sp>
          <p:nvSpPr>
            <p:cNvPr id="225" name="Google Shape;225;p11"/>
            <p:cNvSpPr txBox="1"/>
            <p:nvPr/>
          </p:nvSpPr>
          <p:spPr>
            <a:xfrm>
              <a:off x="12822594" y="1984925"/>
              <a:ext cx="35502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226" name="Google Shape;226;p11"/>
            <p:cNvSpPr txBox="1"/>
            <p:nvPr/>
          </p:nvSpPr>
          <p:spPr>
            <a:xfrm>
              <a:off x="12964705" y="2442883"/>
              <a:ext cx="5223000" cy="4238100"/>
            </a:xfrm>
            <a:prstGeom prst="rect">
              <a:avLst/>
            </a:prstGeom>
            <a:noFill/>
            <a:ln>
              <a:noFill/>
            </a:ln>
          </p:spPr>
          <p:txBody>
            <a:bodyPr anchorCtr="0" anchor="t" bIns="0" lIns="0" spcFirstLastPara="1" rIns="0" wrap="square" tIns="12700">
              <a:spAutoFit/>
            </a:bodyPr>
            <a:lstStyle/>
            <a:p>
              <a:pPr indent="-352425" lvl="0" marL="457200" marR="473709"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Buying Behavior: </a:t>
              </a:r>
              <a:r>
                <a:rPr lang="en-US" sz="1950">
                  <a:solidFill>
                    <a:schemeClr val="dk1"/>
                  </a:solidFill>
                  <a:latin typeface="Roboto Light"/>
                  <a:ea typeface="Roboto Light"/>
                  <a:cs typeface="Roboto Light"/>
                  <a:sym typeface="Roboto Light"/>
                </a:rPr>
                <a:t>Frequents bookstores,  libraries, and online book retailers.</a:t>
              </a:r>
              <a:endParaRPr sz="1950">
                <a:solidFill>
                  <a:schemeClr val="dk1"/>
                </a:solidFill>
                <a:latin typeface="Roboto Light"/>
                <a:ea typeface="Roboto Light"/>
                <a:cs typeface="Roboto Light"/>
                <a:sym typeface="Roboto Light"/>
              </a:endParaRPr>
            </a:p>
            <a:p>
              <a:pPr indent="-352425" lvl="0" marL="457200" marR="15240" rtl="0" algn="l">
                <a:lnSpc>
                  <a:spcPct val="153846"/>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Product Usage:</a:t>
              </a:r>
              <a:r>
                <a:rPr lang="en-US" sz="1950">
                  <a:solidFill>
                    <a:schemeClr val="dk1"/>
                  </a:solidFill>
                  <a:latin typeface="Roboto Light"/>
                  <a:ea typeface="Roboto Light"/>
                  <a:cs typeface="Roboto Light"/>
                  <a:sym typeface="Roboto Light"/>
                </a:rPr>
                <a:t> He has a passion for  reading and participates in quiet evening and  participates in book clubs.</a:t>
              </a:r>
              <a:endParaRPr sz="1950">
                <a:solidFill>
                  <a:schemeClr val="dk1"/>
                </a:solidFill>
                <a:latin typeface="Roboto Light"/>
                <a:ea typeface="Roboto Light"/>
                <a:cs typeface="Roboto Light"/>
                <a:sym typeface="Roboto Light"/>
              </a:endParaRPr>
            </a:p>
            <a:p>
              <a:pPr indent="-352425" lvl="0" marL="457200" marR="5080" rtl="0" algn="just">
                <a:lnSpc>
                  <a:spcPct val="153846"/>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Technology Usage: </a:t>
              </a:r>
              <a:r>
                <a:rPr lang="en-US" sz="1950">
                  <a:solidFill>
                    <a:schemeClr val="dk1"/>
                  </a:solidFill>
                  <a:latin typeface="Roboto Light"/>
                  <a:ea typeface="Roboto Light"/>
                  <a:cs typeface="Roboto Light"/>
                  <a:sym typeface="Roboto Light"/>
                </a:rPr>
                <a:t>He uses social media to  follow new books, news about writers, where  books are available, and everything related to  places where readers meet.</a:t>
              </a:r>
              <a:endParaRPr sz="1950">
                <a:solidFill>
                  <a:schemeClr val="dk1"/>
                </a:solidFill>
                <a:latin typeface="Roboto Light"/>
                <a:ea typeface="Roboto Light"/>
                <a:cs typeface="Roboto Light"/>
                <a:sym typeface="Roboto Light"/>
              </a:endParaRPr>
            </a:p>
          </p:txBody>
        </p:sp>
      </p:grpSp>
      <p:sp>
        <p:nvSpPr>
          <p:cNvPr id="227" name="Google Shape;227;p11"/>
          <p:cNvSpPr txBox="1"/>
          <p:nvPr/>
        </p:nvSpPr>
        <p:spPr>
          <a:xfrm>
            <a:off x="3919351" y="8415444"/>
            <a:ext cx="3550200" cy="37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dk1"/>
                </a:solidFill>
                <a:latin typeface="Roboto"/>
                <a:ea typeface="Roboto"/>
                <a:cs typeface="Roboto"/>
                <a:sym typeface="Roboto"/>
              </a:rPr>
              <a:t>Personality Traits</a:t>
            </a:r>
            <a:endParaRPr b="1" sz="2400">
              <a:solidFill>
                <a:schemeClr val="dk1"/>
              </a:solidFill>
              <a:latin typeface="Roboto"/>
              <a:ea typeface="Roboto"/>
              <a:cs typeface="Roboto"/>
              <a:sym typeface="Roboto"/>
            </a:endParaRPr>
          </a:p>
          <a:p>
            <a:pPr indent="0" lvl="0" marL="0" rtl="0" algn="l">
              <a:spcBef>
                <a:spcPts val="0"/>
              </a:spcBef>
              <a:spcAft>
                <a:spcPts val="0"/>
              </a:spcAft>
              <a:buNone/>
            </a:pPr>
            <a:r>
              <a:t/>
            </a:r>
            <a:endParaRPr b="1" sz="2400">
              <a:solidFill>
                <a:schemeClr val="dk1"/>
              </a:solidFill>
              <a:latin typeface="Roboto"/>
              <a:ea typeface="Roboto"/>
              <a:cs typeface="Roboto"/>
              <a:sym typeface="Roboto"/>
            </a:endParaRPr>
          </a:p>
        </p:txBody>
      </p:sp>
      <p:sp>
        <p:nvSpPr>
          <p:cNvPr id="228" name="Google Shape;228;p11"/>
          <p:cNvSpPr txBox="1"/>
          <p:nvPr/>
        </p:nvSpPr>
        <p:spPr>
          <a:xfrm>
            <a:off x="9422088" y="3941644"/>
            <a:ext cx="21552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Roboto"/>
                <a:ea typeface="Roboto"/>
                <a:cs typeface="Roboto"/>
                <a:sym typeface="Roboto"/>
              </a:rPr>
              <a:t>Lifestyle</a:t>
            </a:r>
            <a:endParaRPr b="1" sz="2400">
              <a:solidFill>
                <a:schemeClr val="dk1"/>
              </a:solidFill>
              <a:latin typeface="Roboto"/>
              <a:ea typeface="Roboto"/>
              <a:cs typeface="Roboto"/>
              <a:sym typeface="Roboto"/>
            </a:endParaRPr>
          </a:p>
        </p:txBody>
      </p:sp>
      <p:sp>
        <p:nvSpPr>
          <p:cNvPr id="229" name="Google Shape;229;p11"/>
          <p:cNvSpPr txBox="1"/>
          <p:nvPr/>
        </p:nvSpPr>
        <p:spPr>
          <a:xfrm>
            <a:off x="9340799" y="2544825"/>
            <a:ext cx="3486600" cy="1396800"/>
          </a:xfrm>
          <a:prstGeom prst="rect">
            <a:avLst/>
          </a:prstGeom>
          <a:noFill/>
          <a:ln>
            <a:noFill/>
          </a:ln>
        </p:spPr>
        <p:txBody>
          <a:bodyPr anchorCtr="0" anchor="t" bIns="91425" lIns="91425" spcFirstLastPara="1" rIns="91425" wrap="square" tIns="91425">
            <a:noAutofit/>
          </a:bodyPr>
          <a:lstStyle/>
          <a:p>
            <a:pPr indent="-352425" lvl="0" marL="457200" rtl="0" algn="l">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Knowledge, sustainability,  and community, Reading is  essential for personal  growth and development</a:t>
            </a:r>
            <a:endParaRPr sz="1950">
              <a:solidFill>
                <a:schemeClr val="dk1"/>
              </a:solidFill>
              <a:latin typeface="Roboto Light"/>
              <a:ea typeface="Roboto Light"/>
              <a:cs typeface="Roboto Light"/>
              <a:sym typeface="Roboto Light"/>
            </a:endParaRPr>
          </a:p>
        </p:txBody>
      </p:sp>
      <p:sp>
        <p:nvSpPr>
          <p:cNvPr id="230" name="Google Shape;230;p11"/>
          <p:cNvSpPr txBox="1"/>
          <p:nvPr>
            <p:ph idx="12" type="sldNum"/>
          </p:nvPr>
        </p:nvSpPr>
        <p:spPr>
          <a:xfrm>
            <a:off x="16091336" y="10657735"/>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31" name="Google Shape;231;p11"/>
          <p:cNvGrpSpPr/>
          <p:nvPr/>
        </p:nvGrpSpPr>
        <p:grpSpPr>
          <a:xfrm>
            <a:off x="-26025" y="0"/>
            <a:ext cx="3769805" cy="10287000"/>
            <a:chOff x="43775" y="0"/>
            <a:chExt cx="3769805" cy="10287000"/>
          </a:xfrm>
        </p:grpSpPr>
        <p:sp>
          <p:nvSpPr>
            <p:cNvPr id="232" name="Google Shape;232;p11"/>
            <p:cNvSpPr/>
            <p:nvPr/>
          </p:nvSpPr>
          <p:spPr>
            <a:xfrm>
              <a:off x="43775" y="0"/>
              <a:ext cx="3769805" cy="10287000"/>
            </a:xfrm>
            <a:custGeom>
              <a:rect b="b" l="l" r="r" t="t"/>
              <a:pathLst>
                <a:path extrusionOk="0" h="10287000" w="2447925">
                  <a:moveTo>
                    <a:pt x="2333565" y="10286999"/>
                  </a:moveTo>
                  <a:lnTo>
                    <a:pt x="114359" y="10286999"/>
                  </a:lnTo>
                  <a:lnTo>
                    <a:pt x="106400" y="10286214"/>
                  </a:lnTo>
                  <a:lnTo>
                    <a:pt x="68132" y="10274605"/>
                  </a:lnTo>
                  <a:lnTo>
                    <a:pt x="30166" y="10245466"/>
                  </a:lnTo>
                  <a:lnTo>
                    <a:pt x="6241" y="10204015"/>
                  </a:lnTo>
                  <a:lnTo>
                    <a:pt x="0" y="10172638"/>
                  </a:lnTo>
                  <a:lnTo>
                    <a:pt x="0" y="114359"/>
                  </a:lnTo>
                  <a:lnTo>
                    <a:pt x="12392" y="68132"/>
                  </a:lnTo>
                  <a:lnTo>
                    <a:pt x="41531" y="30166"/>
                  </a:lnTo>
                  <a:lnTo>
                    <a:pt x="82982" y="6241"/>
                  </a:lnTo>
                  <a:lnTo>
                    <a:pt x="114359" y="0"/>
                  </a:lnTo>
                  <a:lnTo>
                    <a:pt x="122396" y="0"/>
                  </a:lnTo>
                  <a:lnTo>
                    <a:pt x="2333565" y="0"/>
                  </a:lnTo>
                  <a:lnTo>
                    <a:pt x="2379792" y="12392"/>
                  </a:lnTo>
                  <a:lnTo>
                    <a:pt x="2417758" y="41531"/>
                  </a:lnTo>
                  <a:lnTo>
                    <a:pt x="2441683" y="82982"/>
                  </a:lnTo>
                  <a:lnTo>
                    <a:pt x="2447924" y="114359"/>
                  </a:lnTo>
                  <a:lnTo>
                    <a:pt x="2447924" y="10172638"/>
                  </a:lnTo>
                  <a:lnTo>
                    <a:pt x="2435532" y="10218866"/>
                  </a:lnTo>
                  <a:lnTo>
                    <a:pt x="2406392" y="10256831"/>
                  </a:lnTo>
                  <a:lnTo>
                    <a:pt x="2364942" y="10280756"/>
                  </a:lnTo>
                  <a:lnTo>
                    <a:pt x="2341524" y="10286214"/>
                  </a:lnTo>
                  <a:lnTo>
                    <a:pt x="2333565" y="10286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3" name="Google Shape;233;p11"/>
            <p:cNvPicPr preferRelativeResize="0"/>
            <p:nvPr/>
          </p:nvPicPr>
          <p:blipFill rotWithShape="1">
            <a:blip r:embed="rId3">
              <a:alphaModFix/>
            </a:blip>
            <a:srcRect b="0" l="0" r="0" t="0"/>
            <a:stretch/>
          </p:blipFill>
          <p:spPr>
            <a:xfrm>
              <a:off x="330750" y="1039325"/>
              <a:ext cx="3145201" cy="3145175"/>
            </a:xfrm>
            <a:prstGeom prst="rect">
              <a:avLst/>
            </a:prstGeom>
            <a:noFill/>
            <a:ln>
              <a:noFill/>
            </a:ln>
          </p:spPr>
        </p:pic>
        <p:sp>
          <p:nvSpPr>
            <p:cNvPr id="234" name="Google Shape;234;p11"/>
            <p:cNvSpPr txBox="1"/>
            <p:nvPr/>
          </p:nvSpPr>
          <p:spPr>
            <a:xfrm>
              <a:off x="101375" y="5037000"/>
              <a:ext cx="3654600" cy="3575400"/>
            </a:xfrm>
            <a:prstGeom prst="rect">
              <a:avLst/>
            </a:prstGeom>
            <a:noFill/>
            <a:ln>
              <a:noFill/>
            </a:ln>
          </p:spPr>
          <p:txBody>
            <a:bodyPr anchorCtr="0" anchor="t" bIns="0" lIns="0" spcFirstLastPara="1" rIns="0" wrap="square" tIns="12050">
              <a:spAutoFit/>
            </a:bodyPr>
            <a:lstStyle/>
            <a:p>
              <a:pPr indent="0" lvl="0" marL="1145540" marR="1137920" rtl="0" algn="ctr">
                <a:lnSpc>
                  <a:spcPct val="115000"/>
                </a:lnSpc>
                <a:spcBef>
                  <a:spcPts val="0"/>
                </a:spcBef>
                <a:spcAft>
                  <a:spcPts val="0"/>
                </a:spcAft>
                <a:buNone/>
              </a:pPr>
              <a:r>
                <a:rPr lang="en-US" sz="1800">
                  <a:solidFill>
                    <a:schemeClr val="dk1"/>
                  </a:solidFill>
                  <a:latin typeface="Roboto"/>
                  <a:ea typeface="Roboto"/>
                  <a:cs typeface="Roboto"/>
                  <a:sym typeface="Roboto"/>
                </a:rPr>
                <a:t>Age : 25 years old  Location : Suez  Gender : Male</a:t>
              </a:r>
              <a:endParaRPr sz="1800">
                <a:solidFill>
                  <a:schemeClr val="dk1"/>
                </a:solidFill>
                <a:latin typeface="Roboto"/>
                <a:ea typeface="Roboto"/>
                <a:cs typeface="Roboto"/>
                <a:sym typeface="Roboto"/>
              </a:endParaRPr>
            </a:p>
            <a:p>
              <a:pPr indent="0" lvl="0" marL="12065" marR="5080" rtl="0" algn="ctr">
                <a:lnSpc>
                  <a:spcPct val="115000"/>
                </a:lnSpc>
                <a:spcBef>
                  <a:spcPts val="240"/>
                </a:spcBef>
                <a:spcAft>
                  <a:spcPts val="0"/>
                </a:spcAft>
                <a:buNone/>
              </a:pPr>
              <a:r>
                <a:rPr lang="en-US" sz="1800">
                  <a:solidFill>
                    <a:schemeClr val="dk1"/>
                  </a:solidFill>
                  <a:latin typeface="Roboto"/>
                  <a:ea typeface="Roboto"/>
                  <a:cs typeface="Roboto"/>
                  <a:sym typeface="Roboto"/>
                </a:rPr>
                <a:t>Education : Graduate of the Faculty of  Arts</a:t>
              </a:r>
              <a:endParaRPr sz="1800">
                <a:solidFill>
                  <a:schemeClr val="dk1"/>
                </a:solidFill>
                <a:latin typeface="Roboto"/>
                <a:ea typeface="Roboto"/>
                <a:cs typeface="Roboto"/>
                <a:sym typeface="Roboto"/>
              </a:endParaRPr>
            </a:p>
            <a:p>
              <a:pPr indent="0" lvl="0" marL="507365" marR="438150" rtl="0" algn="ctr">
                <a:lnSpc>
                  <a:spcPct val="115000"/>
                </a:lnSpc>
                <a:spcBef>
                  <a:spcPts val="0"/>
                </a:spcBef>
                <a:spcAft>
                  <a:spcPts val="0"/>
                </a:spcAft>
                <a:buNone/>
              </a:pPr>
              <a:r>
                <a:rPr lang="en-US" sz="1800">
                  <a:solidFill>
                    <a:schemeClr val="dk1"/>
                  </a:solidFill>
                  <a:latin typeface="Roboto"/>
                  <a:ea typeface="Roboto"/>
                  <a:cs typeface="Roboto"/>
                  <a:sym typeface="Roboto"/>
                </a:rPr>
                <a:t>Profession : French translator  Marital Status : Single  Income : 5000 EGP</a:t>
              </a:r>
              <a:endParaRPr sz="1800">
                <a:solidFill>
                  <a:schemeClr val="dk1"/>
                </a:solidFill>
                <a:latin typeface="Roboto"/>
                <a:ea typeface="Roboto"/>
                <a:cs typeface="Roboto"/>
                <a:sym typeface="Roboto"/>
              </a:endParaRPr>
            </a:p>
            <a:p>
              <a:pPr indent="0" lvl="0" marL="61593" marR="0" rtl="0" algn="ctr">
                <a:lnSpc>
                  <a:spcPct val="115000"/>
                </a:lnSpc>
                <a:spcBef>
                  <a:spcPts val="540"/>
                </a:spcBef>
                <a:spcAft>
                  <a:spcPts val="0"/>
                </a:spcAft>
                <a:buNone/>
              </a:pPr>
              <a:r>
                <a:rPr lang="en-US" sz="1800">
                  <a:solidFill>
                    <a:schemeClr val="dk1"/>
                  </a:solidFill>
                  <a:latin typeface="Roboto"/>
                  <a:ea typeface="Roboto"/>
                  <a:cs typeface="Roboto"/>
                  <a:sym typeface="Roboto"/>
                </a:rPr>
                <a:t>Children: 0</a:t>
              </a:r>
              <a:endParaRPr sz="1800">
                <a:solidFill>
                  <a:schemeClr val="dk1"/>
                </a:solidFill>
                <a:latin typeface="Roboto"/>
                <a:ea typeface="Roboto"/>
                <a:cs typeface="Roboto"/>
                <a:sym typeface="Roboto"/>
              </a:endParaRPr>
            </a:p>
          </p:txBody>
        </p:sp>
      </p:grpSp>
      <p:sp>
        <p:nvSpPr>
          <p:cNvPr id="235" name="Google Shape;235;p11"/>
          <p:cNvSpPr txBox="1"/>
          <p:nvPr/>
        </p:nvSpPr>
        <p:spPr>
          <a:xfrm>
            <a:off x="3919350" y="198650"/>
            <a:ext cx="12552600" cy="13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600">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236" name="Google Shape;236;p11"/>
          <p:cNvSpPr txBox="1"/>
          <p:nvPr/>
        </p:nvSpPr>
        <p:spPr>
          <a:xfrm>
            <a:off x="987775" y="4319700"/>
            <a:ext cx="19089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Roboto"/>
                <a:ea typeface="Roboto"/>
                <a:cs typeface="Roboto"/>
                <a:sym typeface="Roboto"/>
              </a:rPr>
              <a:t>Omar</a:t>
            </a:r>
            <a:endParaRPr b="1" sz="30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2"/>
          <p:cNvSpPr txBox="1"/>
          <p:nvPr>
            <p:ph type="title"/>
          </p:nvPr>
        </p:nvSpPr>
        <p:spPr>
          <a:xfrm>
            <a:off x="4017850" y="1634474"/>
            <a:ext cx="32406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t>Goals/Aspirations</a:t>
            </a:r>
            <a:endParaRPr b="1"/>
          </a:p>
        </p:txBody>
      </p:sp>
      <p:sp>
        <p:nvSpPr>
          <p:cNvPr id="242" name="Google Shape;242;p12"/>
          <p:cNvSpPr txBox="1"/>
          <p:nvPr/>
        </p:nvSpPr>
        <p:spPr>
          <a:xfrm>
            <a:off x="13009725" y="6458551"/>
            <a:ext cx="5365500" cy="3391200"/>
          </a:xfrm>
          <a:prstGeom prst="rect">
            <a:avLst/>
          </a:prstGeom>
          <a:noFill/>
          <a:ln>
            <a:noFill/>
          </a:ln>
        </p:spPr>
        <p:txBody>
          <a:bodyPr anchorCtr="0" anchor="t" bIns="0" lIns="0" spcFirstLastPara="1" rIns="0" wrap="square" tIns="12700">
            <a:spAutoFit/>
          </a:bodyPr>
          <a:lstStyle/>
          <a:p>
            <a:pPr indent="-352425" lvl="0" marL="457200" marR="446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Motivators: </a:t>
            </a:r>
            <a:r>
              <a:rPr lang="en-US" sz="1950">
                <a:solidFill>
                  <a:schemeClr val="dk1"/>
                </a:solidFill>
                <a:latin typeface="Roboto Light"/>
                <a:ea typeface="Roboto Light"/>
                <a:cs typeface="Roboto Light"/>
                <a:sym typeface="Roboto Light"/>
              </a:rPr>
              <a:t>Discovering new books,  connecting with like-minded people, and  sharing their love of reading online.</a:t>
            </a:r>
            <a:endParaRPr sz="1950">
              <a:solidFill>
                <a:schemeClr val="dk1"/>
              </a:solidFill>
              <a:latin typeface="Roboto Light"/>
              <a:ea typeface="Roboto Light"/>
              <a:cs typeface="Roboto Light"/>
              <a:sym typeface="Roboto Light"/>
            </a:endParaRPr>
          </a:p>
          <a:p>
            <a:pPr indent="-352425" lvl="0" marL="457200" marR="446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Influences: </a:t>
            </a:r>
            <a:r>
              <a:rPr lang="en-US" sz="1950">
                <a:solidFill>
                  <a:schemeClr val="dk1"/>
                </a:solidFill>
                <a:latin typeface="Roboto Light"/>
                <a:ea typeface="Roboto Light"/>
                <a:cs typeface="Roboto Light"/>
                <a:sym typeface="Roboto Light"/>
              </a:rPr>
              <a:t>He trusts the opinions of his  reader friends, follows influencers on social  media and gets information from them.</a:t>
            </a:r>
            <a:endParaRPr sz="1950">
              <a:solidFill>
                <a:schemeClr val="dk1"/>
              </a:solidFill>
              <a:latin typeface="Roboto Light"/>
              <a:ea typeface="Roboto Light"/>
              <a:cs typeface="Roboto Light"/>
              <a:sym typeface="Roboto Light"/>
            </a:endParaRPr>
          </a:p>
          <a:p>
            <a:pPr indent="-352425" lvl="0" marL="457200" marR="446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Media Consumption: </a:t>
            </a:r>
            <a:r>
              <a:rPr lang="en-US" sz="1950">
                <a:solidFill>
                  <a:schemeClr val="dk1"/>
                </a:solidFill>
                <a:latin typeface="Roboto Light"/>
                <a:ea typeface="Roboto Light"/>
                <a:cs typeface="Roboto Light"/>
                <a:sym typeface="Roboto Light"/>
              </a:rPr>
              <a:t>Preferred media  channels (blogs, podcasts, social media).</a:t>
            </a:r>
            <a:endParaRPr sz="1950">
              <a:solidFill>
                <a:schemeClr val="dk1"/>
              </a:solidFill>
              <a:latin typeface="Roboto Light"/>
              <a:ea typeface="Roboto Light"/>
              <a:cs typeface="Roboto Light"/>
              <a:sym typeface="Roboto Light"/>
            </a:endParaRPr>
          </a:p>
        </p:txBody>
      </p:sp>
      <p:sp>
        <p:nvSpPr>
          <p:cNvPr id="243" name="Google Shape;243;p12"/>
          <p:cNvSpPr txBox="1"/>
          <p:nvPr/>
        </p:nvSpPr>
        <p:spPr>
          <a:xfrm>
            <a:off x="4017851" y="2125833"/>
            <a:ext cx="5786100" cy="4545600"/>
          </a:xfrm>
          <a:prstGeom prst="rect">
            <a:avLst/>
          </a:prstGeom>
          <a:noFill/>
          <a:ln>
            <a:noFill/>
          </a:ln>
        </p:spPr>
        <p:txBody>
          <a:bodyPr anchorCtr="0" anchor="t" bIns="0" lIns="0" spcFirstLastPara="1" rIns="0" wrap="square" tIns="12700">
            <a:spAutoFit/>
          </a:bodyPr>
          <a:lstStyle/>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Primary Goal: </a:t>
            </a:r>
            <a:r>
              <a:rPr lang="en-US" sz="1950">
                <a:solidFill>
                  <a:schemeClr val="dk1"/>
                </a:solidFill>
                <a:latin typeface="Roboto Light"/>
                <a:ea typeface="Roboto Light"/>
                <a:cs typeface="Roboto Light"/>
                <a:sym typeface="Roboto Light"/>
              </a:rPr>
              <a:t>To balance the demands of medical  school with a lifelong passion for reading.</a:t>
            </a:r>
            <a:endParaRPr sz="1950">
              <a:solidFill>
                <a:schemeClr val="dk1"/>
              </a:solidFill>
              <a:latin typeface="Roboto Light"/>
              <a:ea typeface="Roboto Light"/>
              <a:cs typeface="Roboto Light"/>
              <a:sym typeface="Roboto Light"/>
            </a:endParaRPr>
          </a:p>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Secondary Goals: </a:t>
            </a:r>
            <a:r>
              <a:rPr lang="en-US" sz="1950">
                <a:solidFill>
                  <a:schemeClr val="dk1"/>
                </a:solidFill>
                <a:latin typeface="Roboto Light"/>
                <a:ea typeface="Roboto Light"/>
                <a:cs typeface="Roboto Light"/>
                <a:sym typeface="Roboto Light"/>
              </a:rPr>
              <a:t>Discover new authors and  genres: Expand their literary horizons beyond  medical textbooks.</a:t>
            </a:r>
            <a:endParaRPr sz="1950">
              <a:solidFill>
                <a:schemeClr val="dk1"/>
              </a:solidFill>
              <a:latin typeface="Roboto Light"/>
              <a:ea typeface="Roboto Light"/>
              <a:cs typeface="Roboto Light"/>
              <a:sym typeface="Roboto Light"/>
            </a:endParaRPr>
          </a:p>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Connect with like-minded readers: </a:t>
            </a:r>
            <a:r>
              <a:rPr lang="en-US" sz="1950">
                <a:solidFill>
                  <a:schemeClr val="dk1"/>
                </a:solidFill>
                <a:latin typeface="Roboto Light"/>
                <a:ea typeface="Roboto Light"/>
                <a:cs typeface="Roboto Light"/>
                <a:sym typeface="Roboto Light"/>
              </a:rPr>
              <a:t>Build a  community of individuals who share their love of  books.</a:t>
            </a:r>
            <a:endParaRPr sz="1950">
              <a:solidFill>
                <a:schemeClr val="dk1"/>
              </a:solidFill>
              <a:latin typeface="Roboto Light"/>
              <a:ea typeface="Roboto Light"/>
              <a:cs typeface="Roboto Light"/>
              <a:sym typeface="Roboto Light"/>
            </a:endParaRPr>
          </a:p>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Save money on textbooks and other reading</a:t>
            </a:r>
            <a:endParaRPr sz="1950">
              <a:solidFill>
                <a:schemeClr val="dk1"/>
              </a:solidFill>
              <a:latin typeface="Roboto"/>
              <a:ea typeface="Roboto"/>
              <a:cs typeface="Roboto"/>
              <a:sym typeface="Roboto"/>
            </a:endParaRPr>
          </a:p>
          <a:p>
            <a:pPr indent="-352425" lvl="0" marL="457200" marR="31940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materials:</a:t>
            </a:r>
            <a:r>
              <a:rPr lang="en-US" sz="1950">
                <a:solidFill>
                  <a:schemeClr val="dk1"/>
                </a:solidFill>
                <a:latin typeface="Roboto Light"/>
                <a:ea typeface="Roboto Light"/>
                <a:cs typeface="Roboto Light"/>
                <a:sym typeface="Roboto Light"/>
              </a:rPr>
              <a:t> Find affordable alternatives to expensive  academic texts.</a:t>
            </a:r>
            <a:endParaRPr sz="1950">
              <a:solidFill>
                <a:schemeClr val="dk1"/>
              </a:solidFill>
              <a:latin typeface="Roboto Light"/>
              <a:ea typeface="Roboto Light"/>
              <a:cs typeface="Roboto Light"/>
              <a:sym typeface="Roboto Light"/>
            </a:endParaRPr>
          </a:p>
        </p:txBody>
      </p:sp>
      <p:sp>
        <p:nvSpPr>
          <p:cNvPr id="244" name="Google Shape;244;p12"/>
          <p:cNvSpPr txBox="1"/>
          <p:nvPr/>
        </p:nvSpPr>
        <p:spPr>
          <a:xfrm>
            <a:off x="4017850" y="6805933"/>
            <a:ext cx="37704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245" name="Google Shape;245;p12"/>
          <p:cNvSpPr txBox="1"/>
          <p:nvPr/>
        </p:nvSpPr>
        <p:spPr>
          <a:xfrm>
            <a:off x="4017854" y="7322623"/>
            <a:ext cx="4755300" cy="2414100"/>
          </a:xfrm>
          <a:prstGeom prst="rect">
            <a:avLst/>
          </a:prstGeom>
          <a:noFill/>
          <a:ln>
            <a:noFill/>
          </a:ln>
        </p:spPr>
        <p:txBody>
          <a:bodyPr anchorCtr="0" anchor="t" bIns="0" lIns="0" spcFirstLastPara="1" rIns="0" wrap="square" tIns="12700">
            <a:spAutoFit/>
          </a:bodyPr>
          <a:lstStyle/>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He struggles to obtain books because of their  steep prices and wishes to find them at  affordable rates that fit his budget.</a:t>
            </a:r>
            <a:endParaRPr sz="1950">
              <a:solidFill>
                <a:schemeClr val="dk1"/>
              </a:solidFill>
              <a:latin typeface="Roboto Light"/>
              <a:ea typeface="Roboto Light"/>
              <a:cs typeface="Roboto Light"/>
              <a:sym typeface="Roboto Light"/>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He struggles to identify the right books for  himself and requires ample time to select and  determine which one to read.</a:t>
            </a:r>
            <a:endParaRPr sz="1950">
              <a:solidFill>
                <a:schemeClr val="dk1"/>
              </a:solidFill>
              <a:latin typeface="Roboto Light"/>
              <a:ea typeface="Roboto Light"/>
              <a:cs typeface="Roboto Light"/>
              <a:sym typeface="Roboto Light"/>
            </a:endParaRPr>
          </a:p>
        </p:txBody>
      </p:sp>
      <p:grpSp>
        <p:nvGrpSpPr>
          <p:cNvPr id="246" name="Google Shape;246;p12"/>
          <p:cNvGrpSpPr/>
          <p:nvPr/>
        </p:nvGrpSpPr>
        <p:grpSpPr>
          <a:xfrm>
            <a:off x="13034185" y="1743669"/>
            <a:ext cx="5316580" cy="4158213"/>
            <a:chOff x="12815540" y="1879811"/>
            <a:chExt cx="5438400" cy="4616134"/>
          </a:xfrm>
        </p:grpSpPr>
        <p:sp>
          <p:nvSpPr>
            <p:cNvPr id="247" name="Google Shape;247;p12"/>
            <p:cNvSpPr txBox="1"/>
            <p:nvPr/>
          </p:nvSpPr>
          <p:spPr>
            <a:xfrm>
              <a:off x="12849574" y="1879811"/>
              <a:ext cx="3509400" cy="424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248" name="Google Shape;248;p12"/>
            <p:cNvSpPr txBox="1"/>
            <p:nvPr/>
          </p:nvSpPr>
          <p:spPr>
            <a:xfrm>
              <a:off x="12815540" y="2304044"/>
              <a:ext cx="5438400" cy="4191900"/>
            </a:xfrm>
            <a:prstGeom prst="rect">
              <a:avLst/>
            </a:prstGeom>
            <a:noFill/>
            <a:ln>
              <a:noFill/>
            </a:ln>
          </p:spPr>
          <p:txBody>
            <a:bodyPr anchorCtr="0" anchor="t" bIns="0" lIns="0" spcFirstLastPara="1" rIns="0" wrap="square" tIns="12700">
              <a:spAutoFit/>
            </a:bodyPr>
            <a:lstStyle/>
            <a:p>
              <a:pPr indent="-352425" lvl="0" marL="457200" marR="473708"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Buying Behavior: </a:t>
              </a:r>
              <a:r>
                <a:rPr lang="en-US" sz="1950">
                  <a:solidFill>
                    <a:schemeClr val="dk1"/>
                  </a:solidFill>
                  <a:latin typeface="Roboto Light"/>
                  <a:ea typeface="Roboto Light"/>
                  <a:cs typeface="Roboto Light"/>
                  <a:sym typeface="Roboto Light"/>
                </a:rPr>
                <a:t>He follows book reviews  and makes a purchase decision based on  people's good opinions.</a:t>
              </a:r>
              <a:endParaRPr sz="1950">
                <a:solidFill>
                  <a:schemeClr val="dk1"/>
                </a:solidFill>
                <a:latin typeface="Roboto Light"/>
                <a:ea typeface="Roboto Light"/>
                <a:cs typeface="Roboto Light"/>
                <a:sym typeface="Roboto Light"/>
              </a:endParaRPr>
            </a:p>
            <a:p>
              <a:pPr indent="-352425" lvl="0" marL="457200" marR="473708"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Product Usage: </a:t>
              </a:r>
              <a:r>
                <a:rPr lang="en-US" sz="1950">
                  <a:solidFill>
                    <a:schemeClr val="dk1"/>
                  </a:solidFill>
                  <a:latin typeface="Roboto Light"/>
                  <a:ea typeface="Roboto Light"/>
                  <a:cs typeface="Roboto Light"/>
                  <a:sym typeface="Roboto Light"/>
                </a:rPr>
                <a:t>Reduce stress and improve  mental well-being he use reading as a form  of relaxation and escape from the pressures  of medical school.</a:t>
              </a:r>
              <a:endParaRPr sz="1950">
                <a:solidFill>
                  <a:schemeClr val="dk1"/>
                </a:solidFill>
                <a:latin typeface="Roboto Light"/>
                <a:ea typeface="Roboto Light"/>
                <a:cs typeface="Roboto Light"/>
                <a:sym typeface="Roboto Light"/>
              </a:endParaRPr>
            </a:p>
            <a:p>
              <a:pPr indent="-352425" lvl="0" marL="457200" marR="473708"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Technology Usage: </a:t>
              </a:r>
              <a:r>
                <a:rPr lang="en-US" sz="1950">
                  <a:solidFill>
                    <a:schemeClr val="dk1"/>
                  </a:solidFill>
                  <a:latin typeface="Roboto Light"/>
                  <a:ea typeface="Roboto Light"/>
                  <a:cs typeface="Roboto Light"/>
                  <a:sym typeface="Roboto Light"/>
                </a:rPr>
                <a:t>Digitally savvy, active on social media platforms.</a:t>
              </a:r>
              <a:endParaRPr sz="1950">
                <a:solidFill>
                  <a:schemeClr val="dk1"/>
                </a:solidFill>
                <a:latin typeface="Roboto Light"/>
                <a:ea typeface="Roboto Light"/>
                <a:cs typeface="Roboto Light"/>
                <a:sym typeface="Roboto Light"/>
              </a:endParaRPr>
            </a:p>
          </p:txBody>
        </p:sp>
      </p:grpSp>
      <p:sp>
        <p:nvSpPr>
          <p:cNvPr id="249" name="Google Shape;249;p12"/>
          <p:cNvSpPr txBox="1"/>
          <p:nvPr/>
        </p:nvSpPr>
        <p:spPr>
          <a:xfrm>
            <a:off x="9705884" y="5584754"/>
            <a:ext cx="2960100" cy="504600"/>
          </a:xfrm>
          <a:prstGeom prst="rect">
            <a:avLst/>
          </a:prstGeom>
          <a:noFill/>
          <a:ln>
            <a:noFill/>
          </a:ln>
        </p:spPr>
        <p:txBody>
          <a:bodyPr anchorCtr="0" anchor="t" bIns="0" lIns="0" spcFirstLastPara="1" rIns="0" wrap="square" tIns="133975">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Lifestyle</a:t>
            </a:r>
            <a:endParaRPr sz="1950">
              <a:solidFill>
                <a:schemeClr val="dk1"/>
              </a:solidFill>
              <a:latin typeface="Roboto"/>
              <a:ea typeface="Roboto"/>
              <a:cs typeface="Roboto"/>
              <a:sym typeface="Roboto"/>
            </a:endParaRPr>
          </a:p>
        </p:txBody>
      </p:sp>
      <p:sp>
        <p:nvSpPr>
          <p:cNvPr id="250" name="Google Shape;250;p12"/>
          <p:cNvSpPr txBox="1"/>
          <p:nvPr/>
        </p:nvSpPr>
        <p:spPr>
          <a:xfrm>
            <a:off x="9602102" y="1743613"/>
            <a:ext cx="27540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Personality Traits</a:t>
            </a:r>
            <a:endParaRPr sz="1950">
              <a:solidFill>
                <a:schemeClr val="dk1"/>
              </a:solidFill>
              <a:latin typeface="Roboto Light"/>
              <a:ea typeface="Roboto Light"/>
              <a:cs typeface="Roboto Light"/>
              <a:sym typeface="Roboto Light"/>
            </a:endParaRPr>
          </a:p>
        </p:txBody>
      </p:sp>
      <p:sp>
        <p:nvSpPr>
          <p:cNvPr id="251" name="Google Shape;251;p12"/>
          <p:cNvSpPr txBox="1"/>
          <p:nvPr/>
        </p:nvSpPr>
        <p:spPr>
          <a:xfrm>
            <a:off x="9595211" y="3567204"/>
            <a:ext cx="2767800" cy="382200"/>
          </a:xfrm>
          <a:prstGeom prst="rect">
            <a:avLst/>
          </a:prstGeom>
          <a:noFill/>
          <a:ln>
            <a:noFill/>
          </a:ln>
        </p:spPr>
        <p:txBody>
          <a:bodyPr anchorCtr="0" anchor="t" bIns="0" lIns="0" spcFirstLastPara="1" rIns="0" wrap="square" tIns="12700">
            <a:spAutoFit/>
          </a:bodyPr>
          <a:lstStyle/>
          <a:p>
            <a:pPr indent="0" lvl="0" marL="18415" marR="0" rtl="0" algn="l">
              <a:lnSpc>
                <a:spcPct val="100000"/>
              </a:lnSpc>
              <a:spcBef>
                <a:spcPts val="0"/>
              </a:spcBef>
              <a:spcAft>
                <a:spcPts val="0"/>
              </a:spcAft>
              <a:buNone/>
            </a:pPr>
            <a:r>
              <a:rPr b="1" lang="en-US" sz="2400">
                <a:solidFill>
                  <a:schemeClr val="dk1"/>
                </a:solidFill>
                <a:latin typeface="Roboto"/>
                <a:ea typeface="Roboto"/>
                <a:cs typeface="Roboto"/>
                <a:sym typeface="Roboto"/>
              </a:rPr>
              <a:t>Values &amp; Beliefs</a:t>
            </a:r>
            <a:endParaRPr sz="1950">
              <a:solidFill>
                <a:schemeClr val="dk1"/>
              </a:solidFill>
              <a:latin typeface="Roboto"/>
              <a:ea typeface="Roboto"/>
              <a:cs typeface="Roboto"/>
              <a:sym typeface="Roboto"/>
            </a:endParaRPr>
          </a:p>
        </p:txBody>
      </p:sp>
      <p:sp>
        <p:nvSpPr>
          <p:cNvPr id="252" name="Google Shape;252;p12"/>
          <p:cNvSpPr txBox="1"/>
          <p:nvPr/>
        </p:nvSpPr>
        <p:spPr>
          <a:xfrm>
            <a:off x="9602075" y="2175675"/>
            <a:ext cx="3458100" cy="1091700"/>
          </a:xfrm>
          <a:prstGeom prst="rect">
            <a:avLst/>
          </a:prstGeom>
          <a:noFill/>
          <a:ln>
            <a:noFill/>
          </a:ln>
        </p:spPr>
        <p:txBody>
          <a:bodyPr anchorCtr="0" anchor="t" bIns="91425" lIns="91425" spcFirstLastPara="1" rIns="91425" wrap="square" tIns="91425">
            <a:noAutofit/>
          </a:bodyPr>
          <a:lstStyle/>
          <a:p>
            <a:pPr indent="-352425" lvl="0" marL="457200" rtl="0" algn="l">
              <a:spcBef>
                <a:spcPts val="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Extroverted, creative, and  tech-savvy, interested in  new experiences and  adventures.</a:t>
            </a:r>
            <a:endParaRPr sz="1950">
              <a:solidFill>
                <a:schemeClr val="dk1"/>
              </a:solidFill>
              <a:latin typeface="Roboto Light"/>
              <a:ea typeface="Roboto Light"/>
              <a:cs typeface="Roboto Light"/>
              <a:sym typeface="Roboto Light"/>
            </a:endParaRPr>
          </a:p>
        </p:txBody>
      </p:sp>
      <p:sp>
        <p:nvSpPr>
          <p:cNvPr id="253" name="Google Shape;253;p12"/>
          <p:cNvSpPr txBox="1"/>
          <p:nvPr/>
        </p:nvSpPr>
        <p:spPr>
          <a:xfrm>
            <a:off x="9602000" y="3972750"/>
            <a:ext cx="3369600" cy="1532700"/>
          </a:xfrm>
          <a:prstGeom prst="rect">
            <a:avLst/>
          </a:prstGeom>
          <a:noFill/>
          <a:ln>
            <a:noFill/>
          </a:ln>
        </p:spPr>
        <p:txBody>
          <a:bodyPr anchorCtr="0" anchor="t" bIns="91425" lIns="91425" spcFirstLastPara="1" rIns="91425" wrap="square" tIns="91425">
            <a:noAutofit/>
          </a:bodyPr>
          <a:lstStyle/>
          <a:p>
            <a:pPr indent="-352425" lvl="0" marL="457200" rtl="0" algn="l">
              <a:spcBef>
                <a:spcPts val="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He believes that social  media can be a powerful  tool for connecting with  others and sharing </a:t>
            </a:r>
            <a:r>
              <a:rPr lang="en-US" sz="1950">
                <a:solidFill>
                  <a:schemeClr val="dk1"/>
                </a:solidFill>
                <a:latin typeface="Roboto Light"/>
                <a:ea typeface="Roboto Light"/>
                <a:cs typeface="Roboto Light"/>
                <a:sym typeface="Roboto Light"/>
              </a:rPr>
              <a:t>ideas.</a:t>
            </a:r>
            <a:endParaRPr sz="1950">
              <a:solidFill>
                <a:schemeClr val="dk1"/>
              </a:solidFill>
              <a:latin typeface="Roboto Light"/>
              <a:ea typeface="Roboto Light"/>
              <a:cs typeface="Roboto Light"/>
              <a:sym typeface="Roboto Light"/>
            </a:endParaRPr>
          </a:p>
        </p:txBody>
      </p:sp>
      <p:sp>
        <p:nvSpPr>
          <p:cNvPr id="254" name="Google Shape;254;p12"/>
          <p:cNvSpPr txBox="1"/>
          <p:nvPr/>
        </p:nvSpPr>
        <p:spPr>
          <a:xfrm>
            <a:off x="9602069" y="6079815"/>
            <a:ext cx="3167700" cy="1413600"/>
          </a:xfrm>
          <a:prstGeom prst="rect">
            <a:avLst/>
          </a:prstGeom>
          <a:noFill/>
          <a:ln>
            <a:noFill/>
          </a:ln>
        </p:spPr>
        <p:txBody>
          <a:bodyPr anchorCtr="0" anchor="t" bIns="91425" lIns="91425" spcFirstLastPara="1" rIns="91425" wrap="square" tIns="91425">
            <a:noAutofit/>
          </a:bodyPr>
          <a:lstStyle/>
          <a:p>
            <a:pPr indent="-352425" lvl="0" marL="457200" rtl="0" algn="l">
              <a:spcBef>
                <a:spcPts val="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Enjoys spending time with  friends, attending concerts,  and exploring new places</a:t>
            </a:r>
            <a:endParaRPr sz="195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950">
              <a:solidFill>
                <a:schemeClr val="dk1"/>
              </a:solidFill>
              <a:latin typeface="Roboto Light"/>
              <a:ea typeface="Roboto Light"/>
              <a:cs typeface="Roboto Light"/>
              <a:sym typeface="Roboto Light"/>
            </a:endParaRPr>
          </a:p>
        </p:txBody>
      </p:sp>
      <p:sp>
        <p:nvSpPr>
          <p:cNvPr id="255" name="Google Shape;255;p12"/>
          <p:cNvSpPr txBox="1"/>
          <p:nvPr/>
        </p:nvSpPr>
        <p:spPr>
          <a:xfrm>
            <a:off x="12971592" y="5901881"/>
            <a:ext cx="36966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p:txBody>
      </p:sp>
      <p:sp>
        <p:nvSpPr>
          <p:cNvPr id="256" name="Google Shape;256;p12"/>
          <p:cNvSpPr txBox="1"/>
          <p:nvPr>
            <p:ph idx="12" type="sldNum"/>
          </p:nvPr>
        </p:nvSpPr>
        <p:spPr>
          <a:xfrm>
            <a:off x="13174686" y="957256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57" name="Google Shape;257;p12"/>
          <p:cNvGrpSpPr/>
          <p:nvPr/>
        </p:nvGrpSpPr>
        <p:grpSpPr>
          <a:xfrm>
            <a:off x="43775" y="0"/>
            <a:ext cx="3769805" cy="10287000"/>
            <a:chOff x="43775" y="0"/>
            <a:chExt cx="3769805" cy="10287000"/>
          </a:xfrm>
        </p:grpSpPr>
        <p:sp>
          <p:nvSpPr>
            <p:cNvPr id="258" name="Google Shape;258;p12"/>
            <p:cNvSpPr/>
            <p:nvPr/>
          </p:nvSpPr>
          <p:spPr>
            <a:xfrm>
              <a:off x="43775" y="0"/>
              <a:ext cx="3769805" cy="10287000"/>
            </a:xfrm>
            <a:custGeom>
              <a:rect b="b" l="l" r="r" t="t"/>
              <a:pathLst>
                <a:path extrusionOk="0" h="10287000" w="2447925">
                  <a:moveTo>
                    <a:pt x="2333565" y="10286999"/>
                  </a:moveTo>
                  <a:lnTo>
                    <a:pt x="114359" y="10286999"/>
                  </a:lnTo>
                  <a:lnTo>
                    <a:pt x="106400" y="10286214"/>
                  </a:lnTo>
                  <a:lnTo>
                    <a:pt x="68132" y="10274605"/>
                  </a:lnTo>
                  <a:lnTo>
                    <a:pt x="30166" y="10245466"/>
                  </a:lnTo>
                  <a:lnTo>
                    <a:pt x="6241" y="10204015"/>
                  </a:lnTo>
                  <a:lnTo>
                    <a:pt x="0" y="10172638"/>
                  </a:lnTo>
                  <a:lnTo>
                    <a:pt x="0" y="114359"/>
                  </a:lnTo>
                  <a:lnTo>
                    <a:pt x="12392" y="68132"/>
                  </a:lnTo>
                  <a:lnTo>
                    <a:pt x="41531" y="30166"/>
                  </a:lnTo>
                  <a:lnTo>
                    <a:pt x="82982" y="6241"/>
                  </a:lnTo>
                  <a:lnTo>
                    <a:pt x="114359" y="0"/>
                  </a:lnTo>
                  <a:lnTo>
                    <a:pt x="122396" y="0"/>
                  </a:lnTo>
                  <a:lnTo>
                    <a:pt x="2333565" y="0"/>
                  </a:lnTo>
                  <a:lnTo>
                    <a:pt x="2379792" y="12392"/>
                  </a:lnTo>
                  <a:lnTo>
                    <a:pt x="2417758" y="41531"/>
                  </a:lnTo>
                  <a:lnTo>
                    <a:pt x="2441683" y="82982"/>
                  </a:lnTo>
                  <a:lnTo>
                    <a:pt x="2447924" y="114359"/>
                  </a:lnTo>
                  <a:lnTo>
                    <a:pt x="2447924" y="10172638"/>
                  </a:lnTo>
                  <a:lnTo>
                    <a:pt x="2435532" y="10218866"/>
                  </a:lnTo>
                  <a:lnTo>
                    <a:pt x="2406392" y="10256831"/>
                  </a:lnTo>
                  <a:lnTo>
                    <a:pt x="2364942" y="10280756"/>
                  </a:lnTo>
                  <a:lnTo>
                    <a:pt x="2341524" y="10286214"/>
                  </a:lnTo>
                  <a:lnTo>
                    <a:pt x="2333565" y="10286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2"/>
            <p:cNvSpPr txBox="1"/>
            <p:nvPr/>
          </p:nvSpPr>
          <p:spPr>
            <a:xfrm>
              <a:off x="101375" y="5087100"/>
              <a:ext cx="3654600" cy="3575400"/>
            </a:xfrm>
            <a:prstGeom prst="rect">
              <a:avLst/>
            </a:prstGeom>
            <a:noFill/>
            <a:ln>
              <a:noFill/>
            </a:ln>
          </p:spPr>
          <p:txBody>
            <a:bodyPr anchorCtr="0" anchor="t" bIns="0" lIns="0" spcFirstLastPara="1" rIns="0" wrap="square" tIns="12050">
              <a:spAutoFit/>
            </a:bodyPr>
            <a:lstStyle/>
            <a:p>
              <a:pPr indent="0" lvl="0" marL="1145540" marR="1137920" rtl="0" algn="ctr">
                <a:lnSpc>
                  <a:spcPct val="115000"/>
                </a:lnSpc>
                <a:spcBef>
                  <a:spcPts val="0"/>
                </a:spcBef>
                <a:spcAft>
                  <a:spcPts val="0"/>
                </a:spcAft>
                <a:buNone/>
              </a:pPr>
              <a:r>
                <a:rPr lang="en-US" sz="1800">
                  <a:solidFill>
                    <a:schemeClr val="dk1"/>
                  </a:solidFill>
                  <a:latin typeface="Roboto"/>
                  <a:ea typeface="Roboto"/>
                  <a:cs typeface="Roboto"/>
                  <a:sym typeface="Roboto"/>
                </a:rPr>
                <a:t>Age : 25 years old  Location : Suez  Gender : Male</a:t>
              </a:r>
              <a:endParaRPr sz="1800">
                <a:solidFill>
                  <a:schemeClr val="dk1"/>
                </a:solidFill>
                <a:latin typeface="Roboto"/>
                <a:ea typeface="Roboto"/>
                <a:cs typeface="Roboto"/>
                <a:sym typeface="Roboto"/>
              </a:endParaRPr>
            </a:p>
            <a:p>
              <a:pPr indent="0" lvl="0" marL="12065" marR="5080" rtl="0" algn="ctr">
                <a:lnSpc>
                  <a:spcPct val="115000"/>
                </a:lnSpc>
                <a:spcBef>
                  <a:spcPts val="240"/>
                </a:spcBef>
                <a:spcAft>
                  <a:spcPts val="0"/>
                </a:spcAft>
                <a:buNone/>
              </a:pPr>
              <a:r>
                <a:rPr lang="en-US" sz="1800">
                  <a:solidFill>
                    <a:schemeClr val="dk1"/>
                  </a:solidFill>
                  <a:latin typeface="Roboto"/>
                  <a:ea typeface="Roboto"/>
                  <a:cs typeface="Roboto"/>
                  <a:sym typeface="Roboto"/>
                </a:rPr>
                <a:t>Education : Graduate of the Faculty of  Arts</a:t>
              </a:r>
              <a:endParaRPr sz="1800">
                <a:solidFill>
                  <a:schemeClr val="dk1"/>
                </a:solidFill>
                <a:latin typeface="Roboto"/>
                <a:ea typeface="Roboto"/>
                <a:cs typeface="Roboto"/>
                <a:sym typeface="Roboto"/>
              </a:endParaRPr>
            </a:p>
            <a:p>
              <a:pPr indent="0" lvl="0" marL="507365" marR="438150" rtl="0" algn="ctr">
                <a:lnSpc>
                  <a:spcPct val="115000"/>
                </a:lnSpc>
                <a:spcBef>
                  <a:spcPts val="0"/>
                </a:spcBef>
                <a:spcAft>
                  <a:spcPts val="0"/>
                </a:spcAft>
                <a:buNone/>
              </a:pPr>
              <a:r>
                <a:rPr lang="en-US" sz="1800">
                  <a:solidFill>
                    <a:schemeClr val="dk1"/>
                  </a:solidFill>
                  <a:latin typeface="Roboto"/>
                  <a:ea typeface="Roboto"/>
                  <a:cs typeface="Roboto"/>
                  <a:sym typeface="Roboto"/>
                </a:rPr>
                <a:t>Profession : French translator  Marital Status : Single  Income : 5000 EGP</a:t>
              </a:r>
              <a:endParaRPr sz="1800">
                <a:solidFill>
                  <a:schemeClr val="dk1"/>
                </a:solidFill>
                <a:latin typeface="Roboto"/>
                <a:ea typeface="Roboto"/>
                <a:cs typeface="Roboto"/>
                <a:sym typeface="Roboto"/>
              </a:endParaRPr>
            </a:p>
            <a:p>
              <a:pPr indent="0" lvl="0" marL="61593" marR="0" rtl="0" algn="ctr">
                <a:lnSpc>
                  <a:spcPct val="115000"/>
                </a:lnSpc>
                <a:spcBef>
                  <a:spcPts val="540"/>
                </a:spcBef>
                <a:spcAft>
                  <a:spcPts val="0"/>
                </a:spcAft>
                <a:buNone/>
              </a:pPr>
              <a:r>
                <a:rPr lang="en-US" sz="1800">
                  <a:solidFill>
                    <a:schemeClr val="dk1"/>
                  </a:solidFill>
                  <a:latin typeface="Roboto"/>
                  <a:ea typeface="Roboto"/>
                  <a:cs typeface="Roboto"/>
                  <a:sym typeface="Roboto"/>
                </a:rPr>
                <a:t>Children: 0</a:t>
              </a:r>
              <a:endParaRPr sz="1800">
                <a:solidFill>
                  <a:schemeClr val="dk1"/>
                </a:solidFill>
                <a:latin typeface="Roboto"/>
                <a:ea typeface="Roboto"/>
                <a:cs typeface="Roboto"/>
                <a:sym typeface="Roboto"/>
              </a:endParaRPr>
            </a:p>
          </p:txBody>
        </p:sp>
      </p:grpSp>
      <p:pic>
        <p:nvPicPr>
          <p:cNvPr id="260" name="Google Shape;260;p12"/>
          <p:cNvPicPr preferRelativeResize="0"/>
          <p:nvPr/>
        </p:nvPicPr>
        <p:blipFill rotWithShape="1">
          <a:blip r:embed="rId3">
            <a:alphaModFix/>
          </a:blip>
          <a:srcRect b="0" l="0" r="0" t="0"/>
          <a:stretch/>
        </p:blipFill>
        <p:spPr>
          <a:xfrm>
            <a:off x="308375" y="1101213"/>
            <a:ext cx="3240600" cy="3240624"/>
          </a:xfrm>
          <a:prstGeom prst="rect">
            <a:avLst/>
          </a:prstGeom>
          <a:noFill/>
          <a:ln>
            <a:noFill/>
          </a:ln>
        </p:spPr>
      </p:pic>
      <p:sp>
        <p:nvSpPr>
          <p:cNvPr id="261" name="Google Shape;261;p12"/>
          <p:cNvSpPr txBox="1"/>
          <p:nvPr/>
        </p:nvSpPr>
        <p:spPr>
          <a:xfrm>
            <a:off x="4017850" y="-73675"/>
            <a:ext cx="12552600" cy="13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600">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262" name="Google Shape;262;p12"/>
          <p:cNvSpPr txBox="1"/>
          <p:nvPr/>
        </p:nvSpPr>
        <p:spPr>
          <a:xfrm>
            <a:off x="987775" y="4319700"/>
            <a:ext cx="19089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Roboto"/>
                <a:ea typeface="Roboto"/>
                <a:cs typeface="Roboto"/>
                <a:sym typeface="Roboto"/>
              </a:rPr>
              <a:t>Ahmed</a:t>
            </a:r>
            <a:endParaRPr b="1" sz="3000">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3"/>
          <p:cNvSpPr txBox="1"/>
          <p:nvPr/>
        </p:nvSpPr>
        <p:spPr>
          <a:xfrm>
            <a:off x="13620592" y="1648850"/>
            <a:ext cx="3778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268" name="Google Shape;268;p13"/>
          <p:cNvSpPr txBox="1"/>
          <p:nvPr/>
        </p:nvSpPr>
        <p:spPr>
          <a:xfrm>
            <a:off x="3982834" y="7922398"/>
            <a:ext cx="5540100" cy="1773300"/>
          </a:xfrm>
          <a:prstGeom prst="rect">
            <a:avLst/>
          </a:prstGeom>
          <a:noFill/>
          <a:ln>
            <a:noFill/>
          </a:ln>
        </p:spPr>
        <p:txBody>
          <a:bodyPr anchorCtr="0" anchor="t" bIns="0" lIns="0" spcFirstLastPara="1" rIns="0" wrap="square" tIns="12700">
            <a:spAutoFit/>
          </a:bodyPr>
          <a:lstStyle/>
          <a:p>
            <a:pPr indent="0" lvl="0" marL="12700" marR="0" rtl="0" algn="l">
              <a:lnSpc>
                <a:spcPct val="115000"/>
              </a:lnSpc>
              <a:spcBef>
                <a:spcPts val="0"/>
              </a:spcBef>
              <a:spcAft>
                <a:spcPts val="0"/>
              </a:spcAft>
              <a:buNone/>
            </a:pPr>
            <a:r>
              <a:rPr b="1" lang="en-US" sz="2400">
                <a:solidFill>
                  <a:schemeClr val="dk1"/>
                </a:solidFill>
                <a:latin typeface="Roboto"/>
                <a:ea typeface="Roboto"/>
                <a:cs typeface="Roboto"/>
                <a:sym typeface="Roboto"/>
              </a:rPr>
              <a:t>Personality Traits</a:t>
            </a:r>
            <a:endParaRPr b="1" sz="2400">
              <a:solidFill>
                <a:schemeClr val="dk1"/>
              </a:solidFill>
              <a:latin typeface="Roboto"/>
              <a:ea typeface="Roboto"/>
              <a:cs typeface="Roboto"/>
              <a:sym typeface="Roboto"/>
            </a:endParaRPr>
          </a:p>
          <a:p>
            <a:pPr indent="-352425" lvl="0" marL="457200" marR="0" rtl="0" algn="l">
              <a:lnSpc>
                <a:spcPct val="115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Contemplative, mindful, focused, good  conversationalist, interested in reading  circles, has a passion for reading and loves  exchanging opinions with others</a:t>
            </a:r>
            <a:endParaRPr sz="1950">
              <a:solidFill>
                <a:schemeClr val="dk1"/>
              </a:solidFill>
              <a:latin typeface="Roboto Light"/>
              <a:ea typeface="Roboto Light"/>
              <a:cs typeface="Roboto Light"/>
              <a:sym typeface="Roboto Light"/>
            </a:endParaRPr>
          </a:p>
        </p:txBody>
      </p:sp>
      <p:sp>
        <p:nvSpPr>
          <p:cNvPr id="269" name="Google Shape;269;p13"/>
          <p:cNvSpPr txBox="1"/>
          <p:nvPr>
            <p:ph type="title"/>
          </p:nvPr>
        </p:nvSpPr>
        <p:spPr>
          <a:xfrm>
            <a:off x="3982829" y="1648850"/>
            <a:ext cx="32736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t>Goals/Aspirations</a:t>
            </a:r>
            <a:endParaRPr b="1"/>
          </a:p>
        </p:txBody>
      </p:sp>
      <p:sp>
        <p:nvSpPr>
          <p:cNvPr id="270" name="Google Shape;270;p13"/>
          <p:cNvSpPr txBox="1"/>
          <p:nvPr/>
        </p:nvSpPr>
        <p:spPr>
          <a:xfrm>
            <a:off x="3982825" y="2143050"/>
            <a:ext cx="5883000" cy="2237100"/>
          </a:xfrm>
          <a:prstGeom prst="rect">
            <a:avLst/>
          </a:prstGeom>
          <a:noFill/>
          <a:ln>
            <a:noFill/>
          </a:ln>
        </p:spPr>
        <p:txBody>
          <a:bodyPr anchorCtr="0" anchor="t" bIns="0" lIns="0" spcFirstLastPara="1" rIns="0" wrap="square" tIns="12700">
            <a:spAutoFit/>
          </a:bodyPr>
          <a:lstStyle/>
          <a:p>
            <a:pPr indent="-352425" lvl="0" marL="457200" marR="179070" rtl="0" algn="l">
              <a:lnSpc>
                <a:spcPct val="1282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Primary goal :</a:t>
            </a:r>
            <a:r>
              <a:rPr lang="en-US" sz="1950">
                <a:solidFill>
                  <a:schemeClr val="dk1"/>
                </a:solidFill>
                <a:latin typeface="Roboto Light"/>
                <a:ea typeface="Roboto Light"/>
                <a:cs typeface="Roboto Light"/>
                <a:sym typeface="Roboto Light"/>
              </a:rPr>
              <a:t> Intellectual Growth to expand  knowledge and understanding through reading.</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Secondary Goals: </a:t>
            </a:r>
            <a:r>
              <a:rPr lang="en-US" sz="1950">
                <a:solidFill>
                  <a:schemeClr val="dk1"/>
                </a:solidFill>
                <a:latin typeface="Roboto Light"/>
                <a:ea typeface="Roboto Light"/>
                <a:cs typeface="Roboto Light"/>
                <a:sym typeface="Roboto Light"/>
              </a:rPr>
              <a:t>To expand their reading  horizons by discovering new authors and genres.</a:t>
            </a:r>
            <a:endParaRPr sz="1950">
              <a:solidFill>
                <a:schemeClr val="dk1"/>
              </a:solidFill>
              <a:latin typeface="Roboto Light"/>
              <a:ea typeface="Roboto Light"/>
              <a:cs typeface="Roboto Light"/>
              <a:sym typeface="Roboto Light"/>
            </a:endParaRPr>
          </a:p>
          <a:p>
            <a:pPr indent="-352425" lvl="0" marL="457200" marR="180975" rtl="0" algn="l">
              <a:lnSpc>
                <a:spcPct val="128200"/>
              </a:lnSpc>
              <a:spcBef>
                <a:spcPts val="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To participate in meaningful discussions  about literature and share insights with others.</a:t>
            </a:r>
            <a:endParaRPr sz="1950">
              <a:solidFill>
                <a:schemeClr val="dk1"/>
              </a:solidFill>
              <a:latin typeface="Roboto Light"/>
              <a:ea typeface="Roboto Light"/>
              <a:cs typeface="Roboto Light"/>
              <a:sym typeface="Roboto Light"/>
            </a:endParaRPr>
          </a:p>
        </p:txBody>
      </p:sp>
      <p:sp>
        <p:nvSpPr>
          <p:cNvPr id="271" name="Google Shape;271;p13"/>
          <p:cNvSpPr txBox="1"/>
          <p:nvPr/>
        </p:nvSpPr>
        <p:spPr>
          <a:xfrm>
            <a:off x="3982829" y="4492149"/>
            <a:ext cx="4185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272" name="Google Shape;272;p13"/>
          <p:cNvSpPr txBox="1"/>
          <p:nvPr/>
        </p:nvSpPr>
        <p:spPr>
          <a:xfrm>
            <a:off x="13620600" y="2143050"/>
            <a:ext cx="4667400" cy="6300600"/>
          </a:xfrm>
          <a:prstGeom prst="rect">
            <a:avLst/>
          </a:prstGeom>
          <a:noFill/>
          <a:ln>
            <a:noFill/>
          </a:ln>
        </p:spPr>
        <p:txBody>
          <a:bodyPr anchorCtr="0" anchor="t" bIns="0" lIns="0" spcFirstLastPara="1" rIns="0" wrap="square" tIns="12700">
            <a:spAutoFit/>
          </a:bodyPr>
          <a:lstStyle/>
          <a:p>
            <a:pPr indent="-352425" lvl="0" marL="457200" marR="477519"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Buying Behavior: </a:t>
            </a:r>
            <a:r>
              <a:rPr lang="en-US" sz="1950">
                <a:solidFill>
                  <a:schemeClr val="dk1"/>
                </a:solidFill>
                <a:latin typeface="Roboto Light"/>
                <a:ea typeface="Roboto Light"/>
                <a:cs typeface="Roboto Light"/>
                <a:sym typeface="Roboto Light"/>
              </a:rPr>
              <a:t>She looks for book  exchange platforms that offer a diverse  selection of books and a supportive  community.</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Values quality and authenticity in books and  prefers physical copies over digital formats.</a:t>
            </a:r>
            <a:endParaRPr sz="1950">
              <a:solidFill>
                <a:schemeClr val="dk1"/>
              </a:solidFill>
              <a:latin typeface="Roboto Light"/>
              <a:ea typeface="Roboto Light"/>
              <a:cs typeface="Roboto Light"/>
              <a:sym typeface="Roboto Light"/>
            </a:endParaRPr>
          </a:p>
          <a:p>
            <a:pPr indent="-352425" lvl="0" marL="457200" marR="104138" rtl="0" algn="l">
              <a:lnSpc>
                <a:spcPct val="153846"/>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Product Usage: </a:t>
            </a:r>
            <a:r>
              <a:rPr lang="en-US" sz="1950">
                <a:solidFill>
                  <a:schemeClr val="dk1"/>
                </a:solidFill>
                <a:latin typeface="Roboto Light"/>
                <a:ea typeface="Roboto Light"/>
                <a:cs typeface="Roboto Light"/>
                <a:sym typeface="Roboto Light"/>
              </a:rPr>
              <a:t>She interested in physical  books than electronic ones, and she is also  interested in attending reading events or  workshops</a:t>
            </a:r>
            <a:endParaRPr sz="1950">
              <a:solidFill>
                <a:schemeClr val="dk1"/>
              </a:solidFill>
              <a:latin typeface="Roboto Light"/>
              <a:ea typeface="Roboto Light"/>
              <a:cs typeface="Roboto Light"/>
              <a:sym typeface="Roboto Light"/>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Technology Usage: </a:t>
            </a:r>
            <a:r>
              <a:rPr lang="en-US" sz="1950">
                <a:solidFill>
                  <a:schemeClr val="dk1"/>
                </a:solidFill>
                <a:latin typeface="Roboto Light"/>
                <a:ea typeface="Roboto Light"/>
                <a:cs typeface="Roboto Light"/>
                <a:sym typeface="Roboto Light"/>
              </a:rPr>
              <a:t>Values mental health</a:t>
            </a:r>
            <a:endParaRPr sz="1950">
              <a:solidFill>
                <a:schemeClr val="dk1"/>
              </a:solidFill>
              <a:latin typeface="Roboto Light"/>
              <a:ea typeface="Roboto Light"/>
              <a:cs typeface="Roboto Light"/>
              <a:sym typeface="Roboto Light"/>
            </a:endParaRPr>
          </a:p>
          <a:p>
            <a:pPr indent="0" lvl="0" marL="457200" marR="199390" rtl="0" algn="l">
              <a:lnSpc>
                <a:spcPct val="128200"/>
              </a:lnSpc>
              <a:spcBef>
                <a:spcPts val="0"/>
              </a:spcBef>
              <a:spcAft>
                <a:spcPts val="0"/>
              </a:spcAft>
              <a:buNone/>
            </a:pPr>
            <a:r>
              <a:rPr lang="en-US" sz="1950">
                <a:solidFill>
                  <a:schemeClr val="dk1"/>
                </a:solidFill>
                <a:latin typeface="Roboto Light"/>
                <a:ea typeface="Roboto Light"/>
                <a:cs typeface="Roboto Light"/>
                <a:sym typeface="Roboto Light"/>
              </a:rPr>
              <a:t>and well-being and limits screen time and  prioritizes offline activities.</a:t>
            </a:r>
            <a:endParaRPr sz="1950">
              <a:solidFill>
                <a:schemeClr val="dk1"/>
              </a:solidFill>
              <a:latin typeface="Roboto Light"/>
              <a:ea typeface="Roboto Light"/>
              <a:cs typeface="Roboto Light"/>
              <a:sym typeface="Roboto Light"/>
            </a:endParaRPr>
          </a:p>
        </p:txBody>
      </p:sp>
      <p:sp>
        <p:nvSpPr>
          <p:cNvPr id="273" name="Google Shape;273;p13"/>
          <p:cNvSpPr txBox="1"/>
          <p:nvPr/>
        </p:nvSpPr>
        <p:spPr>
          <a:xfrm>
            <a:off x="3982825" y="4989032"/>
            <a:ext cx="5037000" cy="2714100"/>
          </a:xfrm>
          <a:prstGeom prst="rect">
            <a:avLst/>
          </a:prstGeom>
          <a:noFill/>
          <a:ln>
            <a:noFill/>
          </a:ln>
        </p:spPr>
        <p:txBody>
          <a:bodyPr anchorCtr="0" anchor="t" bIns="0" lIns="0" spcFirstLastPara="1" rIns="0" wrap="square" tIns="12700">
            <a:spAutoFit/>
          </a:bodyPr>
          <a:lstStyle/>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Finding time to read and participate in reading  circles amidst their busy teaching schedule.</a:t>
            </a:r>
            <a:endParaRPr sz="1950">
              <a:solidFill>
                <a:schemeClr val="dk1"/>
              </a:solidFill>
              <a:latin typeface="Roboto Light"/>
              <a:ea typeface="Roboto Light"/>
              <a:cs typeface="Roboto Light"/>
              <a:sym typeface="Roboto Light"/>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Overcoming the temptation to rely on electronic  devices for entertainment and information.</a:t>
            </a:r>
            <a:endParaRPr sz="1950">
              <a:solidFill>
                <a:schemeClr val="dk1"/>
              </a:solidFill>
              <a:latin typeface="Roboto Light"/>
              <a:ea typeface="Roboto Light"/>
              <a:cs typeface="Roboto Light"/>
              <a:sym typeface="Roboto Light"/>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Connecting with other avid readers who share</a:t>
            </a:r>
            <a:endParaRPr sz="1950">
              <a:solidFill>
                <a:schemeClr val="dk1"/>
              </a:solidFill>
              <a:latin typeface="Roboto Light"/>
              <a:ea typeface="Roboto Light"/>
              <a:cs typeface="Roboto Light"/>
              <a:sym typeface="Roboto Light"/>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their interests and values.</a:t>
            </a:r>
            <a:endParaRPr sz="1950">
              <a:solidFill>
                <a:schemeClr val="dk1"/>
              </a:solidFill>
              <a:latin typeface="Roboto Light"/>
              <a:ea typeface="Roboto Light"/>
              <a:cs typeface="Roboto Light"/>
              <a:sym typeface="Roboto Light"/>
            </a:endParaRPr>
          </a:p>
        </p:txBody>
      </p:sp>
      <p:grpSp>
        <p:nvGrpSpPr>
          <p:cNvPr id="274" name="Google Shape;274;p13"/>
          <p:cNvGrpSpPr/>
          <p:nvPr/>
        </p:nvGrpSpPr>
        <p:grpSpPr>
          <a:xfrm>
            <a:off x="9505800" y="1704182"/>
            <a:ext cx="4235755" cy="7907066"/>
            <a:chOff x="8688454" y="1631986"/>
            <a:chExt cx="4499421" cy="8483066"/>
          </a:xfrm>
        </p:grpSpPr>
        <p:sp>
          <p:nvSpPr>
            <p:cNvPr id="275" name="Google Shape;275;p13"/>
            <p:cNvSpPr txBox="1"/>
            <p:nvPr/>
          </p:nvSpPr>
          <p:spPr>
            <a:xfrm>
              <a:off x="8792553" y="1631986"/>
              <a:ext cx="2828100" cy="410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Values &amp; Beliefs</a:t>
              </a:r>
              <a:endParaRPr b="1" sz="2400">
                <a:solidFill>
                  <a:schemeClr val="dk1"/>
                </a:solidFill>
                <a:latin typeface="Roboto"/>
                <a:ea typeface="Roboto"/>
                <a:cs typeface="Roboto"/>
                <a:sym typeface="Roboto"/>
              </a:endParaRPr>
            </a:p>
          </p:txBody>
        </p:sp>
        <p:sp>
          <p:nvSpPr>
            <p:cNvPr id="276" name="Google Shape;276;p13"/>
            <p:cNvSpPr txBox="1"/>
            <p:nvPr/>
          </p:nvSpPr>
          <p:spPr>
            <a:xfrm>
              <a:off x="8790775" y="2204610"/>
              <a:ext cx="4397100" cy="1990200"/>
            </a:xfrm>
            <a:prstGeom prst="rect">
              <a:avLst/>
            </a:prstGeom>
            <a:noFill/>
            <a:ln>
              <a:noFill/>
            </a:ln>
          </p:spPr>
          <p:txBody>
            <a:bodyPr anchorCtr="0" anchor="t" bIns="0" lIns="0" spcFirstLastPara="1" rIns="0" wrap="square" tIns="12700">
              <a:noAutofit/>
            </a:bodyPr>
            <a:lstStyle/>
            <a:p>
              <a:pPr indent="-352425" lvl="0" marL="457200" marR="477519" rtl="0" algn="l">
                <a:lnSpc>
                  <a:spcPct val="1282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Simplicity, authenticity, and  mental health.</a:t>
              </a:r>
              <a:endParaRPr sz="1950">
                <a:solidFill>
                  <a:schemeClr val="dk1"/>
                </a:solidFill>
                <a:latin typeface="Roboto Light"/>
                <a:ea typeface="Roboto Light"/>
                <a:cs typeface="Roboto Light"/>
                <a:sym typeface="Roboto Light"/>
              </a:endParaRPr>
            </a:p>
            <a:p>
              <a:pPr indent="-352425" lvl="0" marL="457200" marR="477519" rtl="0" algn="l">
                <a:lnSpc>
                  <a:spcPct val="1282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Technology should be used  mindfully and in moderatio</a:t>
              </a:r>
              <a:r>
                <a:rPr lang="en-US" sz="1950">
                  <a:solidFill>
                    <a:schemeClr val="dk1"/>
                  </a:solidFill>
                  <a:latin typeface="Roboto"/>
                  <a:ea typeface="Roboto"/>
                  <a:cs typeface="Roboto"/>
                  <a:sym typeface="Roboto"/>
                </a:rPr>
                <a:t>n.</a:t>
              </a:r>
              <a:endParaRPr sz="1950">
                <a:solidFill>
                  <a:schemeClr val="dk1"/>
                </a:solidFill>
                <a:latin typeface="Roboto"/>
                <a:ea typeface="Roboto"/>
                <a:cs typeface="Roboto"/>
                <a:sym typeface="Roboto"/>
              </a:endParaRPr>
            </a:p>
            <a:p>
              <a:pPr indent="0" lvl="0" marL="18415" marR="0" rtl="0" algn="l">
                <a:lnSpc>
                  <a:spcPct val="100000"/>
                </a:lnSpc>
                <a:spcBef>
                  <a:spcPts val="1590"/>
                </a:spcBef>
                <a:spcAft>
                  <a:spcPts val="0"/>
                </a:spcAft>
                <a:buNone/>
              </a:pPr>
              <a:r>
                <a:t/>
              </a:r>
              <a:endParaRPr sz="2400">
                <a:solidFill>
                  <a:schemeClr val="dk1"/>
                </a:solidFill>
                <a:latin typeface="Roboto"/>
                <a:ea typeface="Roboto"/>
                <a:cs typeface="Roboto"/>
                <a:sym typeface="Roboto"/>
              </a:endParaRPr>
            </a:p>
          </p:txBody>
        </p:sp>
        <p:sp>
          <p:nvSpPr>
            <p:cNvPr id="277" name="Google Shape;277;p13"/>
            <p:cNvSpPr txBox="1"/>
            <p:nvPr/>
          </p:nvSpPr>
          <p:spPr>
            <a:xfrm>
              <a:off x="8748606" y="5730553"/>
              <a:ext cx="4379100" cy="43845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295"/>
                </a:spcBef>
                <a:spcAft>
                  <a:spcPts val="0"/>
                </a:spcAft>
                <a:buNone/>
              </a:pPr>
              <a:r>
                <a:rPr b="1" lang="en-US" sz="2400">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a:p>
              <a:pPr indent="-352425" lvl="0" marL="457200" marR="24130" rtl="0" algn="l">
                <a:lnSpc>
                  <a:spcPct val="128200"/>
                </a:lnSpc>
                <a:spcBef>
                  <a:spcPts val="1165"/>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Motivators: </a:t>
              </a:r>
              <a:r>
                <a:rPr lang="en-US" sz="1950">
                  <a:solidFill>
                    <a:schemeClr val="dk1"/>
                  </a:solidFill>
                  <a:latin typeface="Roboto Light"/>
                  <a:ea typeface="Roboto Light"/>
                  <a:cs typeface="Roboto Light"/>
                  <a:sym typeface="Roboto Light"/>
                </a:rPr>
                <a:t>Desire to reduce  digital distractions and cultivate a  more meaningful reading  experience..</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Influences: </a:t>
              </a:r>
              <a:r>
                <a:rPr lang="en-US" sz="1950">
                  <a:solidFill>
                    <a:schemeClr val="dk1"/>
                  </a:solidFill>
                  <a:latin typeface="Roboto Light"/>
                  <a:ea typeface="Roboto Light"/>
                  <a:cs typeface="Roboto Light"/>
                  <a:sym typeface="Roboto Light"/>
                </a:rPr>
                <a:t>She trusts her (family,  friends, experts, and writers) to  provide her with information.</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Media Consumption: </a:t>
              </a:r>
              <a:r>
                <a:rPr lang="en-US" sz="1950">
                  <a:solidFill>
                    <a:schemeClr val="dk1"/>
                  </a:solidFill>
                  <a:latin typeface="Roboto Light"/>
                  <a:ea typeface="Roboto Light"/>
                  <a:cs typeface="Roboto Light"/>
                  <a:sym typeface="Roboto Light"/>
                </a:rPr>
                <a:t>Prefer useful video  channels related to the field of teaching..</a:t>
              </a:r>
              <a:endParaRPr sz="1950">
                <a:solidFill>
                  <a:schemeClr val="dk1"/>
                </a:solidFill>
                <a:latin typeface="Roboto Light"/>
                <a:ea typeface="Roboto Light"/>
                <a:cs typeface="Roboto Light"/>
                <a:sym typeface="Roboto Light"/>
              </a:endParaRPr>
            </a:p>
          </p:txBody>
        </p:sp>
        <p:sp>
          <p:nvSpPr>
            <p:cNvPr id="278" name="Google Shape;278;p13"/>
            <p:cNvSpPr txBox="1"/>
            <p:nvPr/>
          </p:nvSpPr>
          <p:spPr>
            <a:xfrm>
              <a:off x="8792550" y="3949950"/>
              <a:ext cx="30696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Roboto"/>
                  <a:ea typeface="Roboto"/>
                  <a:cs typeface="Roboto"/>
                  <a:sym typeface="Roboto"/>
                </a:rPr>
                <a:t>Lifestyle</a:t>
              </a:r>
              <a:endParaRPr b="1" sz="2400">
                <a:solidFill>
                  <a:schemeClr val="dk1"/>
                </a:solidFill>
                <a:latin typeface="Roboto"/>
                <a:ea typeface="Roboto"/>
                <a:cs typeface="Roboto"/>
                <a:sym typeface="Roboto"/>
              </a:endParaRPr>
            </a:p>
          </p:txBody>
        </p:sp>
        <p:sp>
          <p:nvSpPr>
            <p:cNvPr id="279" name="Google Shape;279;p13"/>
            <p:cNvSpPr txBox="1"/>
            <p:nvPr/>
          </p:nvSpPr>
          <p:spPr>
            <a:xfrm>
              <a:off x="8688454" y="4522387"/>
              <a:ext cx="4499400" cy="683700"/>
            </a:xfrm>
            <a:prstGeom prst="rect">
              <a:avLst/>
            </a:prstGeom>
            <a:noFill/>
            <a:ln>
              <a:noFill/>
            </a:ln>
          </p:spPr>
          <p:txBody>
            <a:bodyPr anchorCtr="0" anchor="t" bIns="91425" lIns="91425" spcFirstLastPara="1" rIns="91425" wrap="square" tIns="91425">
              <a:noAutofit/>
            </a:bodyPr>
            <a:lstStyle/>
            <a:p>
              <a:pPr indent="-352425" lvl="0" marL="457200" marR="477519" rtl="0" algn="l">
                <a:lnSpc>
                  <a:spcPct val="128200"/>
                </a:lnSpc>
                <a:spcBef>
                  <a:spcPts val="0"/>
                </a:spcBef>
                <a:spcAft>
                  <a:spcPts val="0"/>
                </a:spcAft>
                <a:buClr>
                  <a:schemeClr val="dk1"/>
                </a:buClr>
                <a:buSzPts val="1950"/>
                <a:buFont typeface="Roboto"/>
                <a:buChar char="●"/>
              </a:pPr>
              <a:r>
                <a:rPr lang="en-US" sz="1950">
                  <a:solidFill>
                    <a:schemeClr val="dk1"/>
                  </a:solidFill>
                  <a:latin typeface="Roboto Light"/>
                  <a:ea typeface="Roboto Light"/>
                  <a:cs typeface="Roboto Light"/>
                  <a:sym typeface="Roboto Light"/>
                </a:rPr>
                <a:t>Minimalist lifestyle, focuses  on quality over quantity.</a:t>
              </a:r>
              <a:endParaRPr sz="1950">
                <a:solidFill>
                  <a:schemeClr val="dk1"/>
                </a:solidFill>
                <a:latin typeface="Roboto Light"/>
                <a:ea typeface="Roboto Light"/>
                <a:cs typeface="Roboto Light"/>
                <a:sym typeface="Roboto Light"/>
              </a:endParaRPr>
            </a:p>
          </p:txBody>
        </p:sp>
      </p:grpSp>
      <p:sp>
        <p:nvSpPr>
          <p:cNvPr id="280" name="Google Shape;280;p13"/>
          <p:cNvSpPr txBox="1"/>
          <p:nvPr>
            <p:ph idx="12" type="sldNum"/>
          </p:nvPr>
        </p:nvSpPr>
        <p:spPr>
          <a:xfrm>
            <a:off x="13974456" y="9761994"/>
            <a:ext cx="39597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81" name="Google Shape;281;p13"/>
          <p:cNvGrpSpPr/>
          <p:nvPr/>
        </p:nvGrpSpPr>
        <p:grpSpPr>
          <a:xfrm>
            <a:off x="-26025" y="0"/>
            <a:ext cx="3769805" cy="10287000"/>
            <a:chOff x="43775" y="0"/>
            <a:chExt cx="3769805" cy="10287000"/>
          </a:xfrm>
        </p:grpSpPr>
        <p:sp>
          <p:nvSpPr>
            <p:cNvPr id="282" name="Google Shape;282;p13"/>
            <p:cNvSpPr/>
            <p:nvPr/>
          </p:nvSpPr>
          <p:spPr>
            <a:xfrm>
              <a:off x="43775" y="0"/>
              <a:ext cx="3769805" cy="10287000"/>
            </a:xfrm>
            <a:custGeom>
              <a:rect b="b" l="l" r="r" t="t"/>
              <a:pathLst>
                <a:path extrusionOk="0" h="10287000" w="2447925">
                  <a:moveTo>
                    <a:pt x="2333565" y="10286999"/>
                  </a:moveTo>
                  <a:lnTo>
                    <a:pt x="114359" y="10286999"/>
                  </a:lnTo>
                  <a:lnTo>
                    <a:pt x="106400" y="10286214"/>
                  </a:lnTo>
                  <a:lnTo>
                    <a:pt x="68132" y="10274605"/>
                  </a:lnTo>
                  <a:lnTo>
                    <a:pt x="30166" y="10245466"/>
                  </a:lnTo>
                  <a:lnTo>
                    <a:pt x="6241" y="10204015"/>
                  </a:lnTo>
                  <a:lnTo>
                    <a:pt x="0" y="10172638"/>
                  </a:lnTo>
                  <a:lnTo>
                    <a:pt x="0" y="114359"/>
                  </a:lnTo>
                  <a:lnTo>
                    <a:pt x="12392" y="68132"/>
                  </a:lnTo>
                  <a:lnTo>
                    <a:pt x="41531" y="30166"/>
                  </a:lnTo>
                  <a:lnTo>
                    <a:pt x="82982" y="6241"/>
                  </a:lnTo>
                  <a:lnTo>
                    <a:pt x="114359" y="0"/>
                  </a:lnTo>
                  <a:lnTo>
                    <a:pt x="122396" y="0"/>
                  </a:lnTo>
                  <a:lnTo>
                    <a:pt x="2333565" y="0"/>
                  </a:lnTo>
                  <a:lnTo>
                    <a:pt x="2379792" y="12392"/>
                  </a:lnTo>
                  <a:lnTo>
                    <a:pt x="2417758" y="41531"/>
                  </a:lnTo>
                  <a:lnTo>
                    <a:pt x="2441683" y="82982"/>
                  </a:lnTo>
                  <a:lnTo>
                    <a:pt x="2447924" y="114359"/>
                  </a:lnTo>
                  <a:lnTo>
                    <a:pt x="2447924" y="10172638"/>
                  </a:lnTo>
                  <a:lnTo>
                    <a:pt x="2435532" y="10218866"/>
                  </a:lnTo>
                  <a:lnTo>
                    <a:pt x="2406392" y="10256831"/>
                  </a:lnTo>
                  <a:lnTo>
                    <a:pt x="2364942" y="10280756"/>
                  </a:lnTo>
                  <a:lnTo>
                    <a:pt x="2341524" y="10286214"/>
                  </a:lnTo>
                  <a:lnTo>
                    <a:pt x="2333565" y="10286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3"/>
            <p:cNvSpPr txBox="1"/>
            <p:nvPr/>
          </p:nvSpPr>
          <p:spPr>
            <a:xfrm>
              <a:off x="101375" y="4746875"/>
              <a:ext cx="3654600" cy="2935200"/>
            </a:xfrm>
            <a:prstGeom prst="rect">
              <a:avLst/>
            </a:prstGeom>
            <a:noFill/>
            <a:ln>
              <a:noFill/>
            </a:ln>
          </p:spPr>
          <p:txBody>
            <a:bodyPr anchorCtr="0" anchor="t" bIns="0" lIns="0" spcFirstLastPara="1" rIns="0" wrap="square" tIns="12050">
              <a:spAutoFit/>
            </a:bodyPr>
            <a:lstStyle/>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Age : 20 years old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Location : Suez</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Gender : Male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Education : Student at faculty of medicine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Marital Status : Single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Children</a:t>
              </a:r>
              <a:r>
                <a:rPr lang="en-US" sz="1800">
                  <a:solidFill>
                    <a:schemeClr val="dk1"/>
                  </a:solidFill>
                  <a:latin typeface="Roboto"/>
                  <a:ea typeface="Roboto"/>
                  <a:cs typeface="Roboto"/>
                  <a:sym typeface="Roboto"/>
                </a:rPr>
                <a:t> : 0</a:t>
              </a:r>
              <a:endParaRPr sz="1800">
                <a:solidFill>
                  <a:schemeClr val="dk1"/>
                </a:solidFill>
                <a:latin typeface="Roboto"/>
                <a:ea typeface="Roboto"/>
                <a:cs typeface="Roboto"/>
                <a:sym typeface="Roboto"/>
              </a:endParaRPr>
            </a:p>
            <a:p>
              <a:pPr indent="0" lvl="0" marL="61593" marR="0" rtl="0" algn="ctr">
                <a:lnSpc>
                  <a:spcPct val="115000"/>
                </a:lnSpc>
                <a:spcBef>
                  <a:spcPts val="540"/>
                </a:spcBef>
                <a:spcAft>
                  <a:spcPts val="0"/>
                </a:spcAft>
                <a:buNone/>
              </a:pPr>
              <a:r>
                <a:t/>
              </a:r>
              <a:endParaRPr sz="1800">
                <a:solidFill>
                  <a:schemeClr val="dk1"/>
                </a:solidFill>
                <a:latin typeface="Roboto"/>
                <a:ea typeface="Roboto"/>
                <a:cs typeface="Roboto"/>
                <a:sym typeface="Roboto"/>
              </a:endParaRPr>
            </a:p>
          </p:txBody>
        </p:sp>
      </p:grpSp>
      <p:pic>
        <p:nvPicPr>
          <p:cNvPr id="284" name="Google Shape;284;p13"/>
          <p:cNvPicPr preferRelativeResize="0"/>
          <p:nvPr/>
        </p:nvPicPr>
        <p:blipFill rotWithShape="1">
          <a:blip r:embed="rId3">
            <a:alphaModFix/>
          </a:blip>
          <a:srcRect b="-7020" l="28871" r="0" t="0"/>
          <a:stretch/>
        </p:blipFill>
        <p:spPr>
          <a:xfrm>
            <a:off x="341475" y="1046275"/>
            <a:ext cx="3034800" cy="3080700"/>
          </a:xfrm>
          <a:prstGeom prst="flowChartConnector">
            <a:avLst/>
          </a:prstGeom>
          <a:noFill/>
          <a:ln>
            <a:noFill/>
          </a:ln>
        </p:spPr>
      </p:pic>
      <p:sp>
        <p:nvSpPr>
          <p:cNvPr id="285" name="Google Shape;285;p13"/>
          <p:cNvSpPr txBox="1"/>
          <p:nvPr/>
        </p:nvSpPr>
        <p:spPr>
          <a:xfrm>
            <a:off x="3982825" y="-73900"/>
            <a:ext cx="12552600" cy="13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600">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286" name="Google Shape;286;p13"/>
          <p:cNvSpPr txBox="1"/>
          <p:nvPr/>
        </p:nvSpPr>
        <p:spPr>
          <a:xfrm>
            <a:off x="904425" y="4126975"/>
            <a:ext cx="19089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Roboto"/>
                <a:ea typeface="Roboto"/>
                <a:cs typeface="Roboto"/>
                <a:sym typeface="Roboto"/>
              </a:rPr>
              <a:t>Hana</a:t>
            </a:r>
            <a:endParaRPr b="1" sz="30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0" name="Shape 290"/>
        <p:cNvGrpSpPr/>
        <p:nvPr/>
      </p:nvGrpSpPr>
      <p:grpSpPr>
        <a:xfrm>
          <a:off x="0" y="0"/>
          <a:ext cx="0" cy="0"/>
          <a:chOff x="0" y="0"/>
          <a:chExt cx="0" cy="0"/>
        </a:xfrm>
      </p:grpSpPr>
      <p:sp>
        <p:nvSpPr>
          <p:cNvPr id="291" name="Google Shape;291;p14"/>
          <p:cNvSpPr txBox="1"/>
          <p:nvPr/>
        </p:nvSpPr>
        <p:spPr>
          <a:xfrm>
            <a:off x="12924989" y="1720600"/>
            <a:ext cx="3547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Behavioral Information</a:t>
            </a:r>
            <a:endParaRPr b="1" sz="2400">
              <a:solidFill>
                <a:schemeClr val="dk1"/>
              </a:solidFill>
              <a:latin typeface="Roboto"/>
              <a:ea typeface="Roboto"/>
              <a:cs typeface="Roboto"/>
              <a:sym typeface="Roboto"/>
            </a:endParaRPr>
          </a:p>
        </p:txBody>
      </p:sp>
      <p:sp>
        <p:nvSpPr>
          <p:cNvPr id="292" name="Google Shape;292;p14"/>
          <p:cNvSpPr/>
          <p:nvPr/>
        </p:nvSpPr>
        <p:spPr>
          <a:xfrm>
            <a:off x="0" y="8888"/>
            <a:ext cx="3384256" cy="10269220"/>
          </a:xfrm>
          <a:custGeom>
            <a:rect b="b" l="l" r="r" t="t"/>
            <a:pathLst>
              <a:path extrusionOk="0" h="10269220" w="2447925">
                <a:moveTo>
                  <a:pt x="2389841" y="10268833"/>
                </a:moveTo>
                <a:lnTo>
                  <a:pt x="58081" y="10268833"/>
                </a:lnTo>
                <a:lnTo>
                  <a:pt x="47714" y="10261905"/>
                </a:lnTo>
                <a:lnTo>
                  <a:pt x="16162" y="10225919"/>
                </a:lnTo>
                <a:lnTo>
                  <a:pt x="783" y="10180599"/>
                </a:lnTo>
                <a:lnTo>
                  <a:pt x="0" y="10172639"/>
                </a:lnTo>
                <a:lnTo>
                  <a:pt x="0" y="114359"/>
                </a:lnTo>
                <a:lnTo>
                  <a:pt x="12392" y="68132"/>
                </a:lnTo>
                <a:lnTo>
                  <a:pt x="41531" y="30166"/>
                </a:lnTo>
                <a:lnTo>
                  <a:pt x="82982" y="6241"/>
                </a:lnTo>
                <a:lnTo>
                  <a:pt x="114359" y="0"/>
                </a:lnTo>
                <a:lnTo>
                  <a:pt x="2333565" y="0"/>
                </a:lnTo>
                <a:lnTo>
                  <a:pt x="2379792" y="12392"/>
                </a:lnTo>
                <a:lnTo>
                  <a:pt x="2417758" y="41531"/>
                </a:lnTo>
                <a:lnTo>
                  <a:pt x="2441683" y="82982"/>
                </a:lnTo>
                <a:lnTo>
                  <a:pt x="2447924" y="114359"/>
                </a:lnTo>
                <a:lnTo>
                  <a:pt x="2447924" y="10172639"/>
                </a:lnTo>
                <a:lnTo>
                  <a:pt x="2435532" y="10218866"/>
                </a:lnTo>
                <a:lnTo>
                  <a:pt x="2406392" y="10256831"/>
                </a:lnTo>
                <a:lnTo>
                  <a:pt x="2389841" y="10268833"/>
                </a:lnTo>
                <a:close/>
              </a:path>
            </a:pathLst>
          </a:custGeom>
          <a:solidFill>
            <a:srgbClr val="FFBC4F"/>
          </a:solidFill>
          <a:ln>
            <a:noFill/>
          </a:ln>
        </p:spPr>
        <p:txBody>
          <a:bodyPr anchorCtr="0" anchor="t" bIns="0" lIns="0" spcFirstLastPara="1" rIns="0" wrap="square" tIns="0">
            <a:noAutofit/>
          </a:bodyPr>
          <a:lstStyle/>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820418" marR="812800" rtl="0" algn="ctr">
              <a:lnSpc>
                <a:spcPct val="115000"/>
              </a:lnSpc>
              <a:spcBef>
                <a:spcPts val="0"/>
              </a:spcBef>
              <a:spcAft>
                <a:spcPts val="0"/>
              </a:spcAft>
              <a:buNone/>
            </a:pPr>
            <a:r>
              <a:t/>
            </a:r>
            <a:endParaRPr sz="2100">
              <a:solidFill>
                <a:schemeClr val="dk1"/>
              </a:solidFill>
              <a:latin typeface="Roboto"/>
              <a:ea typeface="Roboto"/>
              <a:cs typeface="Roboto"/>
              <a:sym typeface="Roboto"/>
            </a:endParaRPr>
          </a:p>
          <a:p>
            <a:pPr indent="0" lvl="0" marL="0" marR="812800" rtl="0" algn="l">
              <a:lnSpc>
                <a:spcPct val="115000"/>
              </a:lnSpc>
              <a:spcBef>
                <a:spcPts val="0"/>
              </a:spcBef>
              <a:spcAft>
                <a:spcPts val="0"/>
              </a:spcAft>
              <a:buNone/>
            </a:pPr>
            <a:r>
              <a:rPr lang="en-US" sz="2100">
                <a:solidFill>
                  <a:schemeClr val="dk1"/>
                </a:solidFill>
                <a:latin typeface="Roboto"/>
                <a:ea typeface="Roboto"/>
                <a:cs typeface="Roboto"/>
                <a:sym typeface="Roboto"/>
              </a:rPr>
              <a:t>     </a:t>
            </a:r>
            <a:endParaRPr sz="2100">
              <a:solidFill>
                <a:schemeClr val="dk1"/>
              </a:solidFill>
              <a:latin typeface="Roboto"/>
              <a:ea typeface="Roboto"/>
              <a:cs typeface="Roboto"/>
              <a:sym typeface="Roboto"/>
            </a:endParaRPr>
          </a:p>
        </p:txBody>
      </p:sp>
      <p:sp>
        <p:nvSpPr>
          <p:cNvPr id="293" name="Google Shape;293;p14"/>
          <p:cNvSpPr txBox="1"/>
          <p:nvPr>
            <p:ph idx="2" type="body"/>
          </p:nvPr>
        </p:nvSpPr>
        <p:spPr>
          <a:xfrm>
            <a:off x="12925009" y="2089018"/>
            <a:ext cx="5228400" cy="6469800"/>
          </a:xfrm>
          <a:prstGeom prst="rect">
            <a:avLst/>
          </a:prstGeom>
          <a:noFill/>
          <a:ln>
            <a:noFill/>
          </a:ln>
        </p:spPr>
        <p:txBody>
          <a:bodyPr anchorCtr="0" anchor="t" bIns="0" lIns="0" spcFirstLastPara="1" rIns="0" wrap="square" tIns="96500">
            <a:spAutoFit/>
          </a:bodyPr>
          <a:lstStyle/>
          <a:p>
            <a:pPr indent="0" lvl="0" marL="0" rtl="0" algn="l">
              <a:lnSpc>
                <a:spcPct val="100000"/>
              </a:lnSpc>
              <a:spcBef>
                <a:spcPts val="0"/>
              </a:spcBef>
              <a:spcAft>
                <a:spcPts val="0"/>
              </a:spcAft>
              <a:buNone/>
            </a:pPr>
            <a:r>
              <a:rPr lang="en-US">
                <a:latin typeface="Roboto Medium"/>
                <a:ea typeface="Roboto Medium"/>
                <a:cs typeface="Roboto Medium"/>
                <a:sym typeface="Roboto Medium"/>
              </a:rPr>
              <a:t>Buying Behavior:</a:t>
            </a:r>
            <a:endParaRPr>
              <a:latin typeface="Roboto Medium"/>
              <a:ea typeface="Roboto Medium"/>
              <a:cs typeface="Roboto Medium"/>
              <a:sym typeface="Roboto Medium"/>
            </a:endParaRPr>
          </a:p>
          <a:p>
            <a:pPr indent="-317500" lvl="0" marL="457200" marR="5080" rtl="0" algn="l">
              <a:lnSpc>
                <a:spcPct val="128200"/>
              </a:lnSpc>
              <a:spcBef>
                <a:spcPts val="0"/>
              </a:spcBef>
              <a:spcAft>
                <a:spcPts val="0"/>
              </a:spcAft>
              <a:buSzPts val="1400"/>
              <a:buFont typeface="Roboto Light"/>
              <a:buChar char="●"/>
            </a:pPr>
            <a:r>
              <a:rPr lang="en-US">
                <a:latin typeface="Roboto Light"/>
                <a:ea typeface="Roboto Light"/>
                <a:cs typeface="Roboto Light"/>
                <a:sym typeface="Roboto Light"/>
              </a:rPr>
              <a:t>Prioritizes affordable options and discounts on  books.</a:t>
            </a:r>
            <a:endParaRPr>
              <a:latin typeface="Roboto Light"/>
              <a:ea typeface="Roboto Light"/>
              <a:cs typeface="Roboto Light"/>
              <a:sym typeface="Roboto Light"/>
            </a:endParaRPr>
          </a:p>
          <a:p>
            <a:pPr indent="-317500" lvl="0" marL="457200" marR="510540" rtl="0" algn="l">
              <a:lnSpc>
                <a:spcPct val="128200"/>
              </a:lnSpc>
              <a:spcBef>
                <a:spcPts val="0"/>
              </a:spcBef>
              <a:spcAft>
                <a:spcPts val="0"/>
              </a:spcAft>
              <a:buSzPts val="1400"/>
              <a:buFont typeface="Roboto Light"/>
              <a:buChar char="●"/>
            </a:pPr>
            <a:r>
              <a:rPr lang="en-US">
                <a:latin typeface="Roboto Light"/>
                <a:ea typeface="Roboto Light"/>
                <a:cs typeface="Roboto Light"/>
                <a:sym typeface="Roboto Light"/>
              </a:rPr>
              <a:t>P</a:t>
            </a:r>
            <a:r>
              <a:rPr lang="en-US">
                <a:latin typeface="Roboto Light"/>
                <a:ea typeface="Roboto Light"/>
                <a:cs typeface="Roboto Light"/>
                <a:sym typeface="Roboto Light"/>
              </a:rPr>
              <a:t>refers easy access to a wide selection of  books, either online or in-person.</a:t>
            </a:r>
            <a:endParaRPr>
              <a:latin typeface="Roboto Light"/>
              <a:ea typeface="Roboto Light"/>
              <a:cs typeface="Roboto Light"/>
              <a:sym typeface="Roboto Light"/>
            </a:endParaRPr>
          </a:p>
          <a:p>
            <a:pPr indent="-317500" lvl="0" marL="457200" marR="510540" rtl="0" algn="l">
              <a:lnSpc>
                <a:spcPct val="128200"/>
              </a:lnSpc>
              <a:spcBef>
                <a:spcPts val="0"/>
              </a:spcBef>
              <a:spcAft>
                <a:spcPts val="0"/>
              </a:spcAft>
              <a:buSzPts val="1400"/>
              <a:buChar char="●"/>
            </a:pPr>
            <a:r>
              <a:rPr lang="en-US">
                <a:latin typeface="Roboto Light"/>
                <a:ea typeface="Roboto Light"/>
                <a:cs typeface="Roboto Light"/>
                <a:sym typeface="Roboto Light"/>
              </a:rPr>
              <a:t>Relies</a:t>
            </a:r>
            <a:r>
              <a:rPr lang="en-US">
                <a:latin typeface="Roboto"/>
                <a:ea typeface="Roboto"/>
                <a:cs typeface="Roboto"/>
                <a:sym typeface="Roboto"/>
              </a:rPr>
              <a:t> </a:t>
            </a:r>
            <a:r>
              <a:rPr lang="en-US">
                <a:latin typeface="Roboto Light"/>
                <a:ea typeface="Roboto Light"/>
                <a:cs typeface="Roboto Light"/>
                <a:sym typeface="Roboto Light"/>
              </a:rPr>
              <a:t>on reviews, word-of-mouth, and social  media recommendations when choosing  books.</a:t>
            </a:r>
            <a:endParaRPr>
              <a:latin typeface="Roboto Light"/>
              <a:ea typeface="Roboto Light"/>
              <a:cs typeface="Roboto Light"/>
              <a:sym typeface="Roboto Light"/>
            </a:endParaRPr>
          </a:p>
          <a:p>
            <a:pPr indent="-317500" lvl="0" marL="457200" marR="10160" rtl="0" algn="l">
              <a:lnSpc>
                <a:spcPct val="128200"/>
              </a:lnSpc>
              <a:spcBef>
                <a:spcPts val="0"/>
              </a:spcBef>
              <a:spcAft>
                <a:spcPts val="0"/>
              </a:spcAft>
              <a:buSzPts val="1400"/>
              <a:buChar char="●"/>
            </a:pPr>
            <a:r>
              <a:rPr lang="en-US"/>
              <a:t>Product Usage: </a:t>
            </a:r>
            <a:r>
              <a:rPr lang="en-US">
                <a:latin typeface="Roboto Light"/>
                <a:ea typeface="Roboto Light"/>
                <a:cs typeface="Roboto Light"/>
                <a:sym typeface="Roboto Light"/>
              </a:rPr>
              <a:t>Use it to develop skills, acquire  new information, and invest your time in  something useful</a:t>
            </a:r>
            <a:endParaRPr>
              <a:latin typeface="Roboto Light"/>
              <a:ea typeface="Roboto Light"/>
              <a:cs typeface="Roboto Light"/>
              <a:sym typeface="Roboto Light"/>
            </a:endParaRPr>
          </a:p>
          <a:p>
            <a:pPr indent="-317500" lvl="0" marL="457200" marR="107314" rtl="0" algn="l">
              <a:lnSpc>
                <a:spcPct val="128200"/>
              </a:lnSpc>
              <a:spcBef>
                <a:spcPts val="0"/>
              </a:spcBef>
              <a:spcAft>
                <a:spcPts val="0"/>
              </a:spcAft>
              <a:buSzPts val="1400"/>
              <a:buChar char="●"/>
            </a:pPr>
            <a:r>
              <a:rPr lang="en-US"/>
              <a:t>Technology Usage: </a:t>
            </a:r>
            <a:r>
              <a:rPr lang="en-US">
                <a:latin typeface="Roboto Light"/>
                <a:ea typeface="Roboto Light"/>
                <a:cs typeface="Roboto Light"/>
                <a:sym typeface="Roboto Light"/>
              </a:rPr>
              <a:t>Comfortable using online  platforms and mobile apps for browsing,  purchasing, and sharing books.</a:t>
            </a:r>
            <a:endParaRPr/>
          </a:p>
          <a:p>
            <a:pPr indent="-317500" lvl="0" marL="457200" marR="425450" rtl="0" algn="l">
              <a:lnSpc>
                <a:spcPct val="128200"/>
              </a:lnSpc>
              <a:spcBef>
                <a:spcPts val="0"/>
              </a:spcBef>
              <a:spcAft>
                <a:spcPts val="0"/>
              </a:spcAft>
              <a:buSzPts val="1400"/>
              <a:buFont typeface="Roboto Light"/>
              <a:buChar char="●"/>
            </a:pPr>
            <a:r>
              <a:rPr lang="en-US">
                <a:latin typeface="Roboto Light"/>
                <a:ea typeface="Roboto Light"/>
                <a:cs typeface="Roboto Light"/>
                <a:sym typeface="Roboto Light"/>
              </a:rPr>
              <a:t>Actively participates in book-related  communities and forums on platforms like  Instagram and Goodreads..</a:t>
            </a:r>
            <a:endParaRPr>
              <a:latin typeface="Roboto Light"/>
              <a:ea typeface="Roboto Light"/>
              <a:cs typeface="Roboto Light"/>
              <a:sym typeface="Roboto Light"/>
            </a:endParaRPr>
          </a:p>
        </p:txBody>
      </p:sp>
      <p:sp>
        <p:nvSpPr>
          <p:cNvPr id="294" name="Google Shape;294;p14"/>
          <p:cNvSpPr txBox="1"/>
          <p:nvPr>
            <p:ph type="title"/>
          </p:nvPr>
        </p:nvSpPr>
        <p:spPr>
          <a:xfrm>
            <a:off x="3526969" y="1720588"/>
            <a:ext cx="33192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t>Goals/Aspirations</a:t>
            </a:r>
            <a:endParaRPr b="1"/>
          </a:p>
        </p:txBody>
      </p:sp>
      <p:sp>
        <p:nvSpPr>
          <p:cNvPr id="295" name="Google Shape;295;p14"/>
          <p:cNvSpPr txBox="1"/>
          <p:nvPr/>
        </p:nvSpPr>
        <p:spPr>
          <a:xfrm>
            <a:off x="3526966" y="8212235"/>
            <a:ext cx="33192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Personality Traits</a:t>
            </a:r>
            <a:endParaRPr b="1" sz="2400">
              <a:solidFill>
                <a:schemeClr val="dk1"/>
              </a:solidFill>
              <a:latin typeface="Roboto"/>
              <a:ea typeface="Roboto"/>
              <a:cs typeface="Roboto"/>
              <a:sym typeface="Roboto"/>
            </a:endParaRPr>
          </a:p>
        </p:txBody>
      </p:sp>
      <p:sp>
        <p:nvSpPr>
          <p:cNvPr id="296" name="Google Shape;296;p14"/>
          <p:cNvSpPr txBox="1"/>
          <p:nvPr/>
        </p:nvSpPr>
        <p:spPr>
          <a:xfrm>
            <a:off x="3533850" y="5634575"/>
            <a:ext cx="38367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Challenges/Pain Points</a:t>
            </a:r>
            <a:endParaRPr b="1" sz="2400">
              <a:solidFill>
                <a:schemeClr val="dk1"/>
              </a:solidFill>
              <a:latin typeface="Roboto"/>
              <a:ea typeface="Roboto"/>
              <a:cs typeface="Roboto"/>
              <a:sym typeface="Roboto"/>
            </a:endParaRPr>
          </a:p>
        </p:txBody>
      </p:sp>
      <p:sp>
        <p:nvSpPr>
          <p:cNvPr id="297" name="Google Shape;297;p14"/>
          <p:cNvSpPr txBox="1"/>
          <p:nvPr/>
        </p:nvSpPr>
        <p:spPr>
          <a:xfrm>
            <a:off x="3533860" y="6095112"/>
            <a:ext cx="5313300" cy="2038800"/>
          </a:xfrm>
          <a:prstGeom prst="rect">
            <a:avLst/>
          </a:prstGeom>
          <a:noFill/>
          <a:ln>
            <a:noFill/>
          </a:ln>
        </p:spPr>
        <p:txBody>
          <a:bodyPr anchorCtr="0" anchor="t" bIns="0" lIns="0" spcFirstLastPara="1" rIns="0" wrap="square" tIns="12700">
            <a:spAutoFit/>
          </a:bodyPr>
          <a:lstStyle/>
          <a:p>
            <a:pPr indent="-352425" lvl="0" marL="457200" marR="567055"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Limited Budget:</a:t>
            </a:r>
            <a:r>
              <a:rPr lang="en-US" sz="1950">
                <a:solidFill>
                  <a:schemeClr val="dk1"/>
                </a:solidFill>
                <a:latin typeface="Roboto Light"/>
                <a:ea typeface="Roboto Light"/>
                <a:cs typeface="Roboto Light"/>
                <a:sym typeface="Roboto Light"/>
              </a:rPr>
              <a:t> Managing expenses while  purchasing textbooks and other reading  materials.</a:t>
            </a:r>
            <a:endParaRPr sz="1950">
              <a:solidFill>
                <a:schemeClr val="dk1"/>
              </a:solidFill>
              <a:latin typeface="Roboto Light"/>
              <a:ea typeface="Roboto Light"/>
              <a:cs typeface="Roboto Light"/>
              <a:sym typeface="Roboto Light"/>
            </a:endParaRPr>
          </a:p>
          <a:p>
            <a:pPr indent="-352425" lvl="0" marL="457200" marR="5080"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Lack of Access:</a:t>
            </a:r>
            <a:r>
              <a:rPr lang="en-US" sz="1950">
                <a:solidFill>
                  <a:schemeClr val="dk1"/>
                </a:solidFill>
                <a:latin typeface="Roboto Light"/>
                <a:ea typeface="Roboto Light"/>
                <a:cs typeface="Roboto Light"/>
                <a:sym typeface="Roboto Light"/>
              </a:rPr>
              <a:t> Difficulty finding specific books  or authors, especially in remote locations or  specialized genres</a:t>
            </a:r>
            <a:endParaRPr sz="1950">
              <a:solidFill>
                <a:schemeClr val="dk1"/>
              </a:solidFill>
              <a:latin typeface="Roboto Light"/>
              <a:ea typeface="Roboto Light"/>
              <a:cs typeface="Roboto Light"/>
              <a:sym typeface="Roboto Light"/>
            </a:endParaRPr>
          </a:p>
        </p:txBody>
      </p:sp>
      <p:sp>
        <p:nvSpPr>
          <p:cNvPr id="298" name="Google Shape;298;p14"/>
          <p:cNvSpPr txBox="1"/>
          <p:nvPr/>
        </p:nvSpPr>
        <p:spPr>
          <a:xfrm>
            <a:off x="3526987" y="2197418"/>
            <a:ext cx="5509800" cy="3413700"/>
          </a:xfrm>
          <a:prstGeom prst="rect">
            <a:avLst/>
          </a:prstGeom>
          <a:noFill/>
          <a:ln>
            <a:noFill/>
          </a:ln>
        </p:spPr>
        <p:txBody>
          <a:bodyPr anchorCtr="0" anchor="t" bIns="0" lIns="0" spcFirstLastPara="1" rIns="0" wrap="square" tIns="12700">
            <a:normAutofit/>
          </a:bodyPr>
          <a:lstStyle/>
          <a:p>
            <a:pPr indent="-352425" lvl="0" marL="457200" marR="766445" rtl="0" algn="l">
              <a:lnSpc>
                <a:spcPct val="100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Primary goal : </a:t>
            </a:r>
            <a:r>
              <a:rPr lang="en-US" sz="1950">
                <a:solidFill>
                  <a:schemeClr val="dk1"/>
                </a:solidFill>
                <a:latin typeface="Roboto Light"/>
                <a:ea typeface="Roboto Light"/>
                <a:cs typeface="Roboto Light"/>
                <a:sym typeface="Roboto Light"/>
              </a:rPr>
              <a:t>Achieving high grades and  excelling in her business studies.</a:t>
            </a:r>
            <a:endParaRPr sz="1950">
              <a:solidFill>
                <a:schemeClr val="dk1"/>
              </a:solidFill>
              <a:latin typeface="Roboto Light"/>
              <a:ea typeface="Roboto Light"/>
              <a:cs typeface="Roboto Light"/>
              <a:sym typeface="Roboto Light"/>
            </a:endParaRPr>
          </a:p>
          <a:p>
            <a:pPr indent="-352425" lvl="0" marL="457200" marR="5080" rtl="0" algn="l">
              <a:lnSpc>
                <a:spcPct val="100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Personal Growth: </a:t>
            </a:r>
            <a:r>
              <a:rPr lang="en-US" sz="1950">
                <a:solidFill>
                  <a:schemeClr val="dk1"/>
                </a:solidFill>
                <a:latin typeface="Roboto Light"/>
                <a:ea typeface="Roboto Light"/>
                <a:cs typeface="Roboto Light"/>
                <a:sym typeface="Roboto Light"/>
              </a:rPr>
              <a:t>Expanding her knowledge and  understanding of the world through reading.</a:t>
            </a:r>
            <a:endParaRPr sz="1950">
              <a:solidFill>
                <a:schemeClr val="dk1"/>
              </a:solidFill>
              <a:latin typeface="Roboto Light"/>
              <a:ea typeface="Roboto Light"/>
              <a:cs typeface="Roboto Light"/>
              <a:sym typeface="Roboto Light"/>
            </a:endParaRPr>
          </a:p>
          <a:p>
            <a:pPr indent="-352425" lvl="0" marL="457200" marR="407669" rtl="0" algn="l">
              <a:lnSpc>
                <a:spcPct val="1000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Social Connection: </a:t>
            </a:r>
            <a:r>
              <a:rPr lang="en-US" sz="1950">
                <a:solidFill>
                  <a:schemeClr val="dk1"/>
                </a:solidFill>
                <a:latin typeface="Roboto Light"/>
                <a:ea typeface="Roboto Light"/>
                <a:cs typeface="Roboto Light"/>
                <a:sym typeface="Roboto Light"/>
              </a:rPr>
              <a:t>Building and maintaining  strong relationships with friends and family.</a:t>
            </a:r>
            <a:endParaRPr sz="1950">
              <a:solidFill>
                <a:schemeClr val="dk1"/>
              </a:solidFill>
              <a:latin typeface="Roboto"/>
              <a:ea typeface="Roboto"/>
              <a:cs typeface="Roboto"/>
              <a:sym typeface="Roboto"/>
            </a:endParaRPr>
          </a:p>
          <a:p>
            <a:pPr indent="-352425" lvl="0" marL="457200" marR="0" rtl="0" algn="l">
              <a:lnSpc>
                <a:spcPct val="1000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Secondary Goals:</a:t>
            </a:r>
            <a:r>
              <a:rPr lang="en-US" sz="1950">
                <a:solidFill>
                  <a:schemeClr val="dk1"/>
                </a:solidFill>
                <a:latin typeface="Roboto Light"/>
                <a:ea typeface="Roboto Light"/>
                <a:cs typeface="Roboto Light"/>
                <a:sym typeface="Roboto Light"/>
              </a:rPr>
              <a:t> Saving money on books while</a:t>
            </a:r>
            <a:endParaRPr sz="1950">
              <a:solidFill>
                <a:schemeClr val="dk1"/>
              </a:solidFill>
              <a:latin typeface="Roboto Light"/>
              <a:ea typeface="Roboto Light"/>
              <a:cs typeface="Roboto Light"/>
              <a:sym typeface="Roboto Light"/>
            </a:endParaRPr>
          </a:p>
          <a:p>
            <a:pPr indent="0" lvl="0" marL="457200" marR="0" rtl="0" algn="l">
              <a:lnSpc>
                <a:spcPct val="100000"/>
              </a:lnSpc>
              <a:spcBef>
                <a:spcPts val="135"/>
              </a:spcBef>
              <a:spcAft>
                <a:spcPts val="0"/>
              </a:spcAft>
              <a:buNone/>
            </a:pPr>
            <a:r>
              <a:rPr lang="en-US" sz="1950">
                <a:solidFill>
                  <a:schemeClr val="dk1"/>
                </a:solidFill>
                <a:latin typeface="Roboto Light"/>
                <a:ea typeface="Roboto Light"/>
                <a:cs typeface="Roboto Light"/>
                <a:sym typeface="Roboto Light"/>
              </a:rPr>
              <a:t>accessing a wide variety of reading material.</a:t>
            </a:r>
            <a:endParaRPr sz="1950">
              <a:solidFill>
                <a:schemeClr val="dk1"/>
              </a:solidFill>
              <a:latin typeface="Roboto"/>
              <a:ea typeface="Roboto"/>
              <a:cs typeface="Roboto"/>
              <a:sym typeface="Roboto"/>
            </a:endParaRPr>
          </a:p>
        </p:txBody>
      </p:sp>
      <p:sp>
        <p:nvSpPr>
          <p:cNvPr id="299" name="Google Shape;299;p14"/>
          <p:cNvSpPr txBox="1"/>
          <p:nvPr/>
        </p:nvSpPr>
        <p:spPr>
          <a:xfrm>
            <a:off x="3533858" y="8731717"/>
            <a:ext cx="5509800" cy="1348500"/>
          </a:xfrm>
          <a:prstGeom prst="rect">
            <a:avLst/>
          </a:prstGeom>
          <a:noFill/>
          <a:ln>
            <a:noFill/>
          </a:ln>
        </p:spPr>
        <p:txBody>
          <a:bodyPr anchorCtr="0" anchor="t" bIns="0" lIns="0" spcFirstLastPara="1" rIns="0" wrap="square" tIns="12700">
            <a:spAutoFit/>
          </a:bodyPr>
          <a:lstStyle/>
          <a:p>
            <a:pPr indent="-352425" lvl="0" marL="457200" marR="342265"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Organized and Efficient: </a:t>
            </a:r>
            <a:r>
              <a:rPr lang="en-US" sz="1950">
                <a:solidFill>
                  <a:schemeClr val="dk1"/>
                </a:solidFill>
                <a:latin typeface="Roboto Light"/>
                <a:ea typeface="Roboto Light"/>
                <a:cs typeface="Roboto Light"/>
                <a:sym typeface="Roboto Light"/>
              </a:rPr>
              <a:t>Values planning,  time management, and productivity.</a:t>
            </a:r>
            <a:endParaRPr sz="1950">
              <a:solidFill>
                <a:schemeClr val="dk1"/>
              </a:solidFill>
              <a:latin typeface="Roboto Light"/>
              <a:ea typeface="Roboto Light"/>
              <a:cs typeface="Roboto Light"/>
              <a:sym typeface="Roboto Light"/>
            </a:endParaRPr>
          </a:p>
          <a:p>
            <a:pPr indent="-352425" lvl="0" marL="457200" marR="5080"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Social and Outgoing:</a:t>
            </a:r>
            <a:r>
              <a:rPr lang="en-US" sz="1950">
                <a:solidFill>
                  <a:schemeClr val="dk1"/>
                </a:solidFill>
                <a:latin typeface="Roboto Light"/>
                <a:ea typeface="Roboto Light"/>
                <a:cs typeface="Roboto Light"/>
                <a:sym typeface="Roboto Light"/>
              </a:rPr>
              <a:t> Enjoys interacting with  others and building connections.</a:t>
            </a:r>
            <a:endParaRPr sz="1950">
              <a:solidFill>
                <a:schemeClr val="dk1"/>
              </a:solidFill>
              <a:latin typeface="Roboto"/>
              <a:ea typeface="Roboto"/>
              <a:cs typeface="Roboto"/>
              <a:sym typeface="Roboto"/>
            </a:endParaRPr>
          </a:p>
        </p:txBody>
      </p:sp>
      <p:sp>
        <p:nvSpPr>
          <p:cNvPr id="300" name="Google Shape;300;p14"/>
          <p:cNvSpPr txBox="1"/>
          <p:nvPr/>
        </p:nvSpPr>
        <p:spPr>
          <a:xfrm>
            <a:off x="8680474" y="1720588"/>
            <a:ext cx="30519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Values &amp; Beliefs</a:t>
            </a:r>
            <a:endParaRPr b="1" sz="2400">
              <a:solidFill>
                <a:schemeClr val="dk1"/>
              </a:solidFill>
              <a:latin typeface="Roboto"/>
              <a:ea typeface="Roboto"/>
              <a:cs typeface="Roboto"/>
              <a:sym typeface="Roboto"/>
            </a:endParaRPr>
          </a:p>
        </p:txBody>
      </p:sp>
      <p:sp>
        <p:nvSpPr>
          <p:cNvPr id="301" name="Google Shape;301;p14"/>
          <p:cNvSpPr txBox="1"/>
          <p:nvPr/>
        </p:nvSpPr>
        <p:spPr>
          <a:xfrm>
            <a:off x="8668882" y="5662013"/>
            <a:ext cx="4011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Motivations &amp; Influences</a:t>
            </a:r>
            <a:endParaRPr b="1" sz="2400">
              <a:solidFill>
                <a:schemeClr val="dk1"/>
              </a:solidFill>
              <a:latin typeface="Roboto"/>
              <a:ea typeface="Roboto"/>
              <a:cs typeface="Roboto"/>
              <a:sym typeface="Roboto"/>
            </a:endParaRPr>
          </a:p>
        </p:txBody>
      </p:sp>
      <p:sp>
        <p:nvSpPr>
          <p:cNvPr id="302" name="Google Shape;302;p14"/>
          <p:cNvSpPr txBox="1"/>
          <p:nvPr/>
        </p:nvSpPr>
        <p:spPr>
          <a:xfrm>
            <a:off x="8737930" y="2197420"/>
            <a:ext cx="4500900" cy="2374200"/>
          </a:xfrm>
          <a:prstGeom prst="rect">
            <a:avLst/>
          </a:prstGeom>
          <a:noFill/>
          <a:ln>
            <a:noFill/>
          </a:ln>
        </p:spPr>
        <p:txBody>
          <a:bodyPr anchorCtr="0" anchor="t" bIns="0" lIns="0" spcFirstLastPara="1" rIns="0" wrap="square" tIns="12700">
            <a:normAutofit lnSpcReduction="20000"/>
          </a:bodyPr>
          <a:lstStyle/>
          <a:p>
            <a:pPr indent="-352425" lvl="0" marL="457200" marR="766445" rtl="0" algn="l">
              <a:lnSpc>
                <a:spcPct val="100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Knowledge is Power:</a:t>
            </a:r>
            <a:r>
              <a:rPr lang="en-US" sz="1950">
                <a:solidFill>
                  <a:schemeClr val="dk1"/>
                </a:solidFill>
                <a:latin typeface="Roboto Light"/>
                <a:ea typeface="Roboto Light"/>
                <a:cs typeface="Roboto Light"/>
                <a:sym typeface="Roboto Light"/>
              </a:rPr>
              <a:t> Believes in the  importance</a:t>
            </a:r>
            <a:r>
              <a:rPr lang="en-US" sz="1950">
                <a:solidFill>
                  <a:schemeClr val="dk1"/>
                </a:solidFill>
                <a:latin typeface="Roboto"/>
                <a:ea typeface="Roboto"/>
                <a:cs typeface="Roboto"/>
                <a:sym typeface="Roboto"/>
              </a:rPr>
              <a:t> </a:t>
            </a:r>
            <a:r>
              <a:rPr lang="en-US" sz="1950">
                <a:solidFill>
                  <a:schemeClr val="dk1"/>
                </a:solidFill>
                <a:latin typeface="Roboto Light"/>
                <a:ea typeface="Roboto Light"/>
                <a:cs typeface="Roboto Light"/>
                <a:sym typeface="Roboto Light"/>
              </a:rPr>
              <a:t>of continuous learning  and personal development.</a:t>
            </a:r>
            <a:endParaRPr sz="1950">
              <a:solidFill>
                <a:schemeClr val="dk1"/>
              </a:solidFill>
              <a:latin typeface="Roboto Light"/>
              <a:ea typeface="Roboto Light"/>
              <a:cs typeface="Roboto Light"/>
              <a:sym typeface="Roboto Light"/>
            </a:endParaRPr>
          </a:p>
          <a:p>
            <a:pPr indent="-352425" lvl="0" marL="457200" marR="124460" rtl="0" algn="l">
              <a:lnSpc>
                <a:spcPct val="1268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Community and Connection:</a:t>
            </a:r>
            <a:r>
              <a:rPr lang="en-US" sz="1950">
                <a:solidFill>
                  <a:schemeClr val="dk1"/>
                </a:solidFill>
                <a:latin typeface="Roboto Light"/>
                <a:ea typeface="Roboto Light"/>
                <a:cs typeface="Roboto Light"/>
                <a:sym typeface="Roboto Light"/>
              </a:rPr>
              <a:t> Values  strong relationships with friends,  family, and like-minded individuals.</a:t>
            </a:r>
            <a:r>
              <a:rPr lang="en-US" sz="1950">
                <a:solidFill>
                  <a:schemeClr val="dk1"/>
                </a:solidFill>
                <a:latin typeface="Roboto"/>
                <a:ea typeface="Roboto"/>
                <a:cs typeface="Roboto"/>
                <a:sym typeface="Roboto"/>
              </a:rPr>
              <a:t>  </a:t>
            </a:r>
            <a:endParaRPr sz="1950">
              <a:solidFill>
                <a:schemeClr val="dk1"/>
              </a:solidFill>
              <a:latin typeface="Roboto"/>
              <a:ea typeface="Roboto"/>
              <a:cs typeface="Roboto"/>
              <a:sym typeface="Roboto"/>
            </a:endParaRPr>
          </a:p>
        </p:txBody>
      </p:sp>
      <p:sp>
        <p:nvSpPr>
          <p:cNvPr id="303" name="Google Shape;303;p14"/>
          <p:cNvSpPr txBox="1"/>
          <p:nvPr/>
        </p:nvSpPr>
        <p:spPr>
          <a:xfrm>
            <a:off x="8737932" y="6059698"/>
            <a:ext cx="4500900" cy="3338700"/>
          </a:xfrm>
          <a:prstGeom prst="rect">
            <a:avLst/>
          </a:prstGeom>
          <a:noFill/>
          <a:ln>
            <a:noFill/>
          </a:ln>
        </p:spPr>
        <p:txBody>
          <a:bodyPr anchorCtr="0" anchor="t" bIns="0" lIns="0" spcFirstLastPara="1" rIns="0" wrap="square" tIns="12700">
            <a:normAutofit lnSpcReduction="20000"/>
          </a:bodyPr>
          <a:lstStyle/>
          <a:p>
            <a:pPr indent="-352425" lvl="0" marL="457200" marR="539750"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Motivators: </a:t>
            </a:r>
            <a:r>
              <a:rPr lang="en-US" sz="1950">
                <a:solidFill>
                  <a:schemeClr val="dk1"/>
                </a:solidFill>
                <a:latin typeface="Roboto Light"/>
                <a:ea typeface="Roboto Light"/>
                <a:cs typeface="Roboto Light"/>
                <a:sym typeface="Roboto Light"/>
              </a:rPr>
              <a:t>Desire to expand her  horizons and broaden her  perspectives</a:t>
            </a:r>
            <a:endParaRPr sz="1950">
              <a:solidFill>
                <a:schemeClr val="dk1"/>
              </a:solidFill>
              <a:latin typeface="Roboto Light"/>
              <a:ea typeface="Roboto Light"/>
              <a:cs typeface="Roboto Light"/>
              <a:sym typeface="Roboto Light"/>
            </a:endParaRPr>
          </a:p>
          <a:p>
            <a:pPr indent="-352425" lvl="0" marL="457200" marR="154305" rtl="0" algn="l">
              <a:lnSpc>
                <a:spcPct val="115000"/>
              </a:lnSpc>
              <a:spcBef>
                <a:spcPts val="0"/>
              </a:spcBef>
              <a:spcAft>
                <a:spcPts val="0"/>
              </a:spcAft>
              <a:buClr>
                <a:schemeClr val="dk1"/>
              </a:buClr>
              <a:buSzPts val="1950"/>
              <a:buChar char="●"/>
            </a:pPr>
            <a:r>
              <a:rPr lang="en-US" sz="1950">
                <a:solidFill>
                  <a:schemeClr val="dk1"/>
                </a:solidFill>
                <a:latin typeface="Roboto"/>
                <a:ea typeface="Roboto"/>
                <a:cs typeface="Roboto"/>
                <a:sym typeface="Roboto"/>
              </a:rPr>
              <a:t>Influences: </a:t>
            </a:r>
            <a:r>
              <a:rPr lang="en-US" sz="1950">
                <a:solidFill>
                  <a:schemeClr val="dk1"/>
                </a:solidFill>
                <a:latin typeface="Roboto Light"/>
                <a:ea typeface="Roboto Light"/>
                <a:cs typeface="Roboto Light"/>
                <a:sym typeface="Roboto Light"/>
              </a:rPr>
              <a:t>Friends and Family:  Recommendations and suggestions  from loved ones.</a:t>
            </a:r>
            <a:endParaRPr sz="1950">
              <a:solidFill>
                <a:schemeClr val="dk1"/>
              </a:solidFill>
              <a:latin typeface="Roboto Light"/>
              <a:ea typeface="Roboto Light"/>
              <a:cs typeface="Roboto Light"/>
              <a:sym typeface="Roboto Light"/>
            </a:endParaRPr>
          </a:p>
          <a:p>
            <a:pPr indent="-352425" lvl="0" marL="457200" marR="5080" rtl="0" algn="l">
              <a:lnSpc>
                <a:spcPct val="115000"/>
              </a:lnSpc>
              <a:spcBef>
                <a:spcPts val="0"/>
              </a:spcBef>
              <a:spcAft>
                <a:spcPts val="0"/>
              </a:spcAft>
              <a:buClr>
                <a:schemeClr val="dk1"/>
              </a:buClr>
              <a:buSzPts val="1950"/>
              <a:buFont typeface="Roboto Light"/>
              <a:buChar char="●"/>
            </a:pPr>
            <a:r>
              <a:rPr lang="en-US" sz="1950">
                <a:solidFill>
                  <a:schemeClr val="dk1"/>
                </a:solidFill>
                <a:latin typeface="Roboto Light"/>
                <a:ea typeface="Roboto Light"/>
                <a:cs typeface="Roboto Light"/>
                <a:sym typeface="Roboto Light"/>
              </a:rPr>
              <a:t>Book bloggers, influencers, and online  communities.</a:t>
            </a:r>
            <a:endParaRPr sz="1950">
              <a:solidFill>
                <a:schemeClr val="dk1"/>
              </a:solidFill>
              <a:latin typeface="Roboto Light"/>
              <a:ea typeface="Roboto Light"/>
              <a:cs typeface="Roboto Light"/>
              <a:sym typeface="Roboto Light"/>
            </a:endParaRPr>
          </a:p>
          <a:p>
            <a:pPr indent="-352425" lvl="0" marL="457200" marR="5080" rtl="0" algn="l">
              <a:lnSpc>
                <a:spcPct val="115000"/>
              </a:lnSpc>
              <a:spcBef>
                <a:spcPts val="0"/>
              </a:spcBef>
              <a:spcAft>
                <a:spcPts val="0"/>
              </a:spcAft>
              <a:buClr>
                <a:schemeClr val="dk1"/>
              </a:buClr>
              <a:buSzPts val="1950"/>
              <a:buFont typeface="Roboto Light"/>
              <a:buChar char="●"/>
            </a:pPr>
            <a:r>
              <a:rPr lang="en-US" sz="1950">
                <a:solidFill>
                  <a:schemeClr val="dk1"/>
                </a:solidFill>
                <a:latin typeface="Roboto"/>
                <a:ea typeface="Roboto"/>
                <a:cs typeface="Roboto"/>
                <a:sym typeface="Roboto"/>
              </a:rPr>
              <a:t>Media Consumption:</a:t>
            </a:r>
            <a:r>
              <a:rPr lang="en-US" sz="1950">
                <a:solidFill>
                  <a:schemeClr val="dk1"/>
                </a:solidFill>
                <a:latin typeface="Roboto Light"/>
                <a:ea typeface="Roboto Light"/>
                <a:cs typeface="Roboto Light"/>
                <a:sym typeface="Roboto Light"/>
              </a:rPr>
              <a:t> Preferred media channels (blogs,  Instagram, Follow influencer , social media)</a:t>
            </a:r>
            <a:endParaRPr sz="1950">
              <a:solidFill>
                <a:schemeClr val="dk1"/>
              </a:solidFill>
              <a:latin typeface="Roboto Light"/>
              <a:ea typeface="Roboto Light"/>
              <a:cs typeface="Roboto Light"/>
              <a:sym typeface="Roboto Light"/>
            </a:endParaRPr>
          </a:p>
        </p:txBody>
      </p:sp>
      <p:sp>
        <p:nvSpPr>
          <p:cNvPr id="304" name="Google Shape;304;p14"/>
          <p:cNvSpPr txBox="1"/>
          <p:nvPr/>
        </p:nvSpPr>
        <p:spPr>
          <a:xfrm>
            <a:off x="8737914" y="4391378"/>
            <a:ext cx="3242100" cy="554100"/>
          </a:xfrm>
          <a:prstGeom prst="rect">
            <a:avLst/>
          </a:prstGeom>
          <a:noFill/>
          <a:ln>
            <a:noFill/>
          </a:ln>
        </p:spPr>
        <p:txBody>
          <a:bodyPr anchorCtr="0" anchor="t" bIns="91425" lIns="91425" spcFirstLastPara="1" rIns="91425" wrap="square" tIns="91425">
            <a:spAutoFit/>
          </a:bodyPr>
          <a:lstStyle/>
          <a:p>
            <a:pPr indent="0" lvl="0" marL="0" marR="124460" rtl="0" algn="l">
              <a:lnSpc>
                <a:spcPct val="126800"/>
              </a:lnSpc>
              <a:spcBef>
                <a:spcPts val="65"/>
              </a:spcBef>
              <a:spcAft>
                <a:spcPts val="0"/>
              </a:spcAft>
              <a:buNone/>
            </a:pPr>
            <a:r>
              <a:rPr b="1" lang="en-US" sz="2400">
                <a:solidFill>
                  <a:schemeClr val="dk1"/>
                </a:solidFill>
                <a:latin typeface="Roboto"/>
                <a:ea typeface="Roboto"/>
                <a:cs typeface="Roboto"/>
                <a:sym typeface="Roboto"/>
              </a:rPr>
              <a:t>Lifestyle</a:t>
            </a:r>
            <a:endParaRPr sz="1950">
              <a:solidFill>
                <a:schemeClr val="dk1"/>
              </a:solidFill>
              <a:latin typeface="Roboto"/>
              <a:ea typeface="Roboto"/>
              <a:cs typeface="Roboto"/>
              <a:sym typeface="Roboto"/>
            </a:endParaRPr>
          </a:p>
        </p:txBody>
      </p:sp>
      <p:sp>
        <p:nvSpPr>
          <p:cNvPr id="305" name="Google Shape;305;p14"/>
          <p:cNvSpPr txBox="1"/>
          <p:nvPr/>
        </p:nvSpPr>
        <p:spPr>
          <a:xfrm>
            <a:off x="8680471" y="4824952"/>
            <a:ext cx="4615800" cy="830100"/>
          </a:xfrm>
          <a:prstGeom prst="rect">
            <a:avLst/>
          </a:prstGeom>
          <a:noFill/>
          <a:ln>
            <a:noFill/>
          </a:ln>
        </p:spPr>
        <p:txBody>
          <a:bodyPr anchorCtr="0" anchor="t" bIns="91425" lIns="91425" spcFirstLastPara="1" rIns="91425" wrap="square" tIns="91425">
            <a:spAutoFit/>
          </a:bodyPr>
          <a:lstStyle/>
          <a:p>
            <a:pPr indent="-352425" lvl="0" marL="457200" marR="958850" rtl="0" algn="l">
              <a:lnSpc>
                <a:spcPct val="115000"/>
              </a:lnSpc>
              <a:spcBef>
                <a:spcPts val="114"/>
              </a:spcBef>
              <a:spcAft>
                <a:spcPts val="0"/>
              </a:spcAft>
              <a:buClr>
                <a:schemeClr val="dk1"/>
              </a:buClr>
              <a:buSzPts val="1950"/>
              <a:buFont typeface="Roboto"/>
              <a:buChar char="●"/>
            </a:pPr>
            <a:r>
              <a:rPr lang="en-US" sz="1950">
                <a:solidFill>
                  <a:schemeClr val="dk1"/>
                </a:solidFill>
                <a:latin typeface="Roboto"/>
                <a:ea typeface="Roboto"/>
                <a:cs typeface="Roboto"/>
                <a:sym typeface="Roboto"/>
              </a:rPr>
              <a:t>Hobbies, interests, and daily  activities.</a:t>
            </a:r>
            <a:endParaRPr sz="1950">
              <a:solidFill>
                <a:schemeClr val="dk1"/>
              </a:solidFill>
              <a:latin typeface="Roboto"/>
              <a:ea typeface="Roboto"/>
              <a:cs typeface="Roboto"/>
              <a:sym typeface="Roboto"/>
            </a:endParaRPr>
          </a:p>
        </p:txBody>
      </p:sp>
      <p:sp>
        <p:nvSpPr>
          <p:cNvPr id="306" name="Google Shape;306;p14"/>
          <p:cNvSpPr txBox="1"/>
          <p:nvPr>
            <p:ph idx="12" type="sldNum"/>
          </p:nvPr>
        </p:nvSpPr>
        <p:spPr>
          <a:xfrm>
            <a:off x="12924995" y="9742394"/>
            <a:ext cx="41820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7" name="Google Shape;307;p14"/>
          <p:cNvPicPr preferRelativeResize="0"/>
          <p:nvPr/>
        </p:nvPicPr>
        <p:blipFill rotWithShape="1">
          <a:blip r:embed="rId3">
            <a:alphaModFix/>
          </a:blip>
          <a:srcRect b="0" l="0" r="0" t="0"/>
          <a:stretch/>
        </p:blipFill>
        <p:spPr>
          <a:xfrm>
            <a:off x="-72670" y="1146796"/>
            <a:ext cx="3529584" cy="2660904"/>
          </a:xfrm>
          <a:prstGeom prst="rect">
            <a:avLst/>
          </a:prstGeom>
          <a:noFill/>
          <a:ln>
            <a:noFill/>
          </a:ln>
        </p:spPr>
      </p:pic>
      <p:sp>
        <p:nvSpPr>
          <p:cNvPr id="308" name="Google Shape;308;p14"/>
          <p:cNvSpPr txBox="1"/>
          <p:nvPr/>
        </p:nvSpPr>
        <p:spPr>
          <a:xfrm>
            <a:off x="157325" y="5048950"/>
            <a:ext cx="3069600" cy="4098900"/>
          </a:xfrm>
          <a:prstGeom prst="rect">
            <a:avLst/>
          </a:prstGeom>
          <a:noFill/>
          <a:ln>
            <a:noFill/>
          </a:ln>
        </p:spPr>
        <p:txBody>
          <a:bodyPr anchorCtr="0" anchor="t" bIns="0" lIns="0" spcFirstLastPara="1" rIns="0" wrap="square" tIns="12050">
            <a:spAutoFit/>
          </a:bodyPr>
          <a:lstStyle/>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Age : 30 years old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Location : Suez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Gender : Female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Education : Graduate of the Faculty of Education</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Profession : Teacher</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Marital Status : Married</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Income : 4000 EGP</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Clr>
                <a:schemeClr val="dk1"/>
              </a:buClr>
              <a:buSzPts val="1100"/>
              <a:buFont typeface="Arial"/>
              <a:buNone/>
            </a:pPr>
            <a:r>
              <a:rPr lang="en-US" sz="1800">
                <a:solidFill>
                  <a:schemeClr val="dk1"/>
                </a:solidFill>
                <a:latin typeface="Roboto"/>
                <a:ea typeface="Roboto"/>
                <a:cs typeface="Roboto"/>
                <a:sym typeface="Roboto"/>
              </a:rPr>
              <a:t>Children</a:t>
            </a:r>
            <a:r>
              <a:rPr lang="en-US" sz="1800">
                <a:solidFill>
                  <a:schemeClr val="dk1"/>
                </a:solidFill>
                <a:latin typeface="Roboto"/>
                <a:ea typeface="Roboto"/>
                <a:cs typeface="Roboto"/>
                <a:sym typeface="Roboto"/>
              </a:rPr>
              <a:t> : 1</a:t>
            </a:r>
            <a:endParaRPr sz="1800">
              <a:solidFill>
                <a:schemeClr val="dk1"/>
              </a:solidFill>
              <a:latin typeface="Roboto"/>
              <a:ea typeface="Roboto"/>
              <a:cs typeface="Roboto"/>
              <a:sym typeface="Roboto"/>
            </a:endParaRPr>
          </a:p>
          <a:p>
            <a:pPr indent="0" lvl="0" marL="61593" rtl="0" algn="ctr">
              <a:lnSpc>
                <a:spcPct val="115000"/>
              </a:lnSpc>
              <a:spcBef>
                <a:spcPts val="540"/>
              </a:spcBef>
              <a:spcAft>
                <a:spcPts val="0"/>
              </a:spcAft>
              <a:buSzPts val="1100"/>
              <a:buNone/>
            </a:pPr>
            <a:r>
              <a:t/>
            </a:r>
            <a:endParaRPr sz="1800">
              <a:solidFill>
                <a:schemeClr val="dk1"/>
              </a:solidFill>
              <a:latin typeface="Roboto"/>
              <a:ea typeface="Roboto"/>
              <a:cs typeface="Roboto"/>
              <a:sym typeface="Roboto"/>
            </a:endParaRPr>
          </a:p>
        </p:txBody>
      </p:sp>
      <p:sp>
        <p:nvSpPr>
          <p:cNvPr id="309" name="Google Shape;309;p14"/>
          <p:cNvSpPr txBox="1"/>
          <p:nvPr/>
        </p:nvSpPr>
        <p:spPr>
          <a:xfrm>
            <a:off x="3533850" y="-119275"/>
            <a:ext cx="12552600" cy="13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600">
                <a:solidFill>
                  <a:srgbClr val="FFBC4F"/>
                </a:solidFill>
                <a:latin typeface="Playfair Display"/>
                <a:ea typeface="Playfair Display"/>
                <a:cs typeface="Playfair Display"/>
                <a:sym typeface="Playfair Display"/>
              </a:rPr>
              <a:t>Meet Our Audience</a:t>
            </a:r>
            <a:endParaRPr b="1" sz="9600">
              <a:solidFill>
                <a:srgbClr val="FFBC4F"/>
              </a:solidFill>
              <a:latin typeface="Playfair Display"/>
              <a:ea typeface="Playfair Display"/>
              <a:cs typeface="Playfair Display"/>
              <a:sym typeface="Playfair Display"/>
            </a:endParaRPr>
          </a:p>
        </p:txBody>
      </p:sp>
      <p:sp>
        <p:nvSpPr>
          <p:cNvPr id="310" name="Google Shape;310;p14"/>
          <p:cNvSpPr txBox="1"/>
          <p:nvPr/>
        </p:nvSpPr>
        <p:spPr>
          <a:xfrm>
            <a:off x="737675" y="4176025"/>
            <a:ext cx="19089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Roboto"/>
                <a:ea typeface="Roboto"/>
                <a:cs typeface="Roboto"/>
                <a:sym typeface="Roboto"/>
              </a:rPr>
              <a:t>Laila</a:t>
            </a:r>
            <a:endParaRPr b="1" sz="30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0d35cfb9b2_3_3"/>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6" name="Google Shape;316;g30d35cfb9b2_3_3"/>
          <p:cNvSpPr/>
          <p:nvPr/>
        </p:nvSpPr>
        <p:spPr>
          <a:xfrm>
            <a:off x="1085700" y="2925150"/>
            <a:ext cx="16116600" cy="4436700"/>
          </a:xfrm>
          <a:prstGeom prst="rect">
            <a:avLst/>
          </a:prstGeom>
          <a:solidFill>
            <a:srgbClr val="FFBC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7" name="Google Shape;317;g30d35cfb9b2_3_3"/>
          <p:cNvSpPr txBox="1"/>
          <p:nvPr/>
        </p:nvSpPr>
        <p:spPr>
          <a:xfrm>
            <a:off x="2434650" y="4589100"/>
            <a:ext cx="13418700" cy="1108800"/>
          </a:xfrm>
          <a:prstGeom prst="rect">
            <a:avLst/>
          </a:prstGeom>
          <a:noFill/>
          <a:ln>
            <a:noFill/>
          </a:ln>
        </p:spPr>
        <p:txBody>
          <a:bodyPr anchorCtr="0" anchor="t" bIns="0" lIns="0" spcFirstLastPara="1" rIns="0" wrap="square" tIns="15875">
            <a:spAutoFit/>
          </a:bodyPr>
          <a:lstStyle/>
          <a:p>
            <a:pPr indent="0" lvl="0" marL="12700" marR="0" rtl="0" algn="ctr">
              <a:lnSpc>
                <a:spcPct val="100000"/>
              </a:lnSpc>
              <a:spcBef>
                <a:spcPts val="0"/>
              </a:spcBef>
              <a:spcAft>
                <a:spcPts val="0"/>
              </a:spcAft>
              <a:buNone/>
            </a:pPr>
            <a:r>
              <a:rPr b="1" lang="en-US" sz="5800">
                <a:solidFill>
                  <a:srgbClr val="FFFFFF"/>
                </a:solidFill>
                <a:latin typeface="Playfair Display"/>
                <a:ea typeface="Playfair Display"/>
                <a:cs typeface="Playfair Display"/>
                <a:sym typeface="Playfair Display"/>
              </a:rPr>
              <a:t> </a:t>
            </a:r>
            <a:r>
              <a:rPr b="1" lang="en-US" sz="7100">
                <a:solidFill>
                  <a:srgbClr val="FFFFFF"/>
                </a:solidFill>
                <a:latin typeface="Playfair Display"/>
                <a:ea typeface="Playfair Display"/>
                <a:cs typeface="Playfair Display"/>
                <a:sym typeface="Playfair Display"/>
              </a:rPr>
              <a:t>Our campaign :SATR book club </a:t>
            </a:r>
            <a:endParaRPr b="1" sz="7100">
              <a:solidFill>
                <a:schemeClr val="dk1"/>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
          <p:cNvSpPr/>
          <p:nvPr/>
        </p:nvSpPr>
        <p:spPr>
          <a:xfrm>
            <a:off x="9742732" y="406654"/>
            <a:ext cx="8191500" cy="9486900"/>
          </a:xfrm>
          <a:custGeom>
            <a:rect b="b" l="l" r="r" t="t"/>
            <a:pathLst>
              <a:path extrusionOk="0" h="9486900" w="8191500">
                <a:moveTo>
                  <a:pt x="7781924" y="9486899"/>
                </a:moveTo>
                <a:lnTo>
                  <a:pt x="409574" y="9486899"/>
                </a:lnTo>
                <a:lnTo>
                  <a:pt x="399520" y="9486775"/>
                </a:lnTo>
                <a:lnTo>
                  <a:pt x="359435" y="9483818"/>
                </a:lnTo>
                <a:lnTo>
                  <a:pt x="319833" y="9476945"/>
                </a:lnTo>
                <a:lnTo>
                  <a:pt x="281095" y="9466225"/>
                </a:lnTo>
                <a:lnTo>
                  <a:pt x="243595" y="9451759"/>
                </a:lnTo>
                <a:lnTo>
                  <a:pt x="207693" y="9433688"/>
                </a:lnTo>
                <a:lnTo>
                  <a:pt x="173735" y="9412183"/>
                </a:lnTo>
                <a:lnTo>
                  <a:pt x="142049" y="9387455"/>
                </a:lnTo>
                <a:lnTo>
                  <a:pt x="112939" y="9359740"/>
                </a:lnTo>
                <a:lnTo>
                  <a:pt x="86686" y="9329304"/>
                </a:lnTo>
                <a:lnTo>
                  <a:pt x="63542" y="9296442"/>
                </a:lnTo>
                <a:lnTo>
                  <a:pt x="43731" y="9261470"/>
                </a:lnTo>
                <a:lnTo>
                  <a:pt x="27443" y="9224724"/>
                </a:lnTo>
                <a:lnTo>
                  <a:pt x="14835" y="9186559"/>
                </a:lnTo>
                <a:lnTo>
                  <a:pt x="6029" y="9147342"/>
                </a:lnTo>
                <a:lnTo>
                  <a:pt x="1109" y="9107451"/>
                </a:lnTo>
                <a:lnTo>
                  <a:pt x="0" y="9077324"/>
                </a:lnTo>
                <a:lnTo>
                  <a:pt x="0" y="409574"/>
                </a:lnTo>
                <a:lnTo>
                  <a:pt x="1972" y="369429"/>
                </a:lnTo>
                <a:lnTo>
                  <a:pt x="7869" y="329670"/>
                </a:lnTo>
                <a:lnTo>
                  <a:pt x="17636" y="290681"/>
                </a:lnTo>
                <a:lnTo>
                  <a:pt x="31177" y="252837"/>
                </a:lnTo>
                <a:lnTo>
                  <a:pt x="48362" y="216502"/>
                </a:lnTo>
                <a:lnTo>
                  <a:pt x="69025" y="182027"/>
                </a:lnTo>
                <a:lnTo>
                  <a:pt x="92969" y="149743"/>
                </a:lnTo>
                <a:lnTo>
                  <a:pt x="119961" y="119961"/>
                </a:lnTo>
                <a:lnTo>
                  <a:pt x="149743" y="92969"/>
                </a:lnTo>
                <a:lnTo>
                  <a:pt x="182027" y="69025"/>
                </a:lnTo>
                <a:lnTo>
                  <a:pt x="216502" y="48362"/>
                </a:lnTo>
                <a:lnTo>
                  <a:pt x="252837" y="31177"/>
                </a:lnTo>
                <a:lnTo>
                  <a:pt x="290681" y="17636"/>
                </a:lnTo>
                <a:lnTo>
                  <a:pt x="329670" y="7869"/>
                </a:lnTo>
                <a:lnTo>
                  <a:pt x="369429" y="1972"/>
                </a:lnTo>
                <a:lnTo>
                  <a:pt x="409574" y="0"/>
                </a:lnTo>
                <a:lnTo>
                  <a:pt x="7781924" y="0"/>
                </a:lnTo>
                <a:lnTo>
                  <a:pt x="7822070" y="1972"/>
                </a:lnTo>
                <a:lnTo>
                  <a:pt x="7861828" y="7869"/>
                </a:lnTo>
                <a:lnTo>
                  <a:pt x="7900817" y="17636"/>
                </a:lnTo>
                <a:lnTo>
                  <a:pt x="7938660" y="31177"/>
                </a:lnTo>
                <a:lnTo>
                  <a:pt x="7974995" y="48362"/>
                </a:lnTo>
                <a:lnTo>
                  <a:pt x="8009470" y="69025"/>
                </a:lnTo>
                <a:lnTo>
                  <a:pt x="8041755" y="92969"/>
                </a:lnTo>
                <a:lnTo>
                  <a:pt x="8071536" y="119961"/>
                </a:lnTo>
                <a:lnTo>
                  <a:pt x="8098529" y="149743"/>
                </a:lnTo>
                <a:lnTo>
                  <a:pt x="8122472" y="182027"/>
                </a:lnTo>
                <a:lnTo>
                  <a:pt x="8143137" y="216502"/>
                </a:lnTo>
                <a:lnTo>
                  <a:pt x="8160321" y="252837"/>
                </a:lnTo>
                <a:lnTo>
                  <a:pt x="8173863" y="290681"/>
                </a:lnTo>
                <a:lnTo>
                  <a:pt x="8183628" y="329670"/>
                </a:lnTo>
                <a:lnTo>
                  <a:pt x="8189527" y="369429"/>
                </a:lnTo>
                <a:lnTo>
                  <a:pt x="8191499" y="409574"/>
                </a:lnTo>
                <a:lnTo>
                  <a:pt x="8191499" y="9077324"/>
                </a:lnTo>
                <a:lnTo>
                  <a:pt x="8189527" y="9117469"/>
                </a:lnTo>
                <a:lnTo>
                  <a:pt x="8183629" y="9157227"/>
                </a:lnTo>
                <a:lnTo>
                  <a:pt x="8173863" y="9196217"/>
                </a:lnTo>
                <a:lnTo>
                  <a:pt x="8160321" y="9234061"/>
                </a:lnTo>
                <a:lnTo>
                  <a:pt x="8143136" y="9270396"/>
                </a:lnTo>
                <a:lnTo>
                  <a:pt x="8122472" y="9304870"/>
                </a:lnTo>
                <a:lnTo>
                  <a:pt x="8098530" y="9337155"/>
                </a:lnTo>
                <a:lnTo>
                  <a:pt x="8071536" y="9366936"/>
                </a:lnTo>
                <a:lnTo>
                  <a:pt x="8041755" y="9393928"/>
                </a:lnTo>
                <a:lnTo>
                  <a:pt x="8009471" y="9417872"/>
                </a:lnTo>
                <a:lnTo>
                  <a:pt x="7974995" y="9438537"/>
                </a:lnTo>
                <a:lnTo>
                  <a:pt x="7938660" y="9455720"/>
                </a:lnTo>
                <a:lnTo>
                  <a:pt x="7900816" y="9469261"/>
                </a:lnTo>
                <a:lnTo>
                  <a:pt x="7861827" y="9479028"/>
                </a:lnTo>
                <a:lnTo>
                  <a:pt x="7822070" y="9484927"/>
                </a:lnTo>
                <a:lnTo>
                  <a:pt x="7781924" y="94868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6"/>
          <p:cNvSpPr txBox="1"/>
          <p:nvPr/>
        </p:nvSpPr>
        <p:spPr>
          <a:xfrm>
            <a:off x="11299276" y="7195650"/>
            <a:ext cx="5078400" cy="1801500"/>
          </a:xfrm>
          <a:prstGeom prst="rect">
            <a:avLst/>
          </a:prstGeom>
          <a:noFill/>
          <a:ln>
            <a:noFill/>
          </a:ln>
        </p:spPr>
        <p:txBody>
          <a:bodyPr anchorCtr="0" anchor="t" bIns="0" lIns="0" spcFirstLastPara="1" rIns="0" wrap="square" tIns="15875">
            <a:spAutoFit/>
          </a:bodyPr>
          <a:lstStyle/>
          <a:p>
            <a:pPr indent="0" lvl="0" marL="12700" marR="0" rtl="0" algn="ctr">
              <a:lnSpc>
                <a:spcPct val="100000"/>
              </a:lnSpc>
              <a:spcBef>
                <a:spcPts val="0"/>
              </a:spcBef>
              <a:spcAft>
                <a:spcPts val="0"/>
              </a:spcAft>
              <a:buNone/>
            </a:pPr>
            <a:r>
              <a:rPr b="1" lang="en-US" sz="5800">
                <a:solidFill>
                  <a:srgbClr val="FFFFFF"/>
                </a:solidFill>
                <a:latin typeface="Playfair Display"/>
                <a:ea typeface="Playfair Display"/>
                <a:cs typeface="Playfair Display"/>
                <a:sym typeface="Playfair Display"/>
              </a:rPr>
              <a:t>Why Host the Book Club</a:t>
            </a:r>
            <a:endParaRPr b="1" sz="5800">
              <a:solidFill>
                <a:schemeClr val="dk1"/>
              </a:solidFill>
              <a:latin typeface="Playfair Display"/>
              <a:ea typeface="Playfair Display"/>
              <a:cs typeface="Playfair Display"/>
              <a:sym typeface="Playfair Display"/>
            </a:endParaRPr>
          </a:p>
        </p:txBody>
      </p:sp>
      <p:sp>
        <p:nvSpPr>
          <p:cNvPr id="324" name="Google Shape;324;p6"/>
          <p:cNvSpPr/>
          <p:nvPr/>
        </p:nvSpPr>
        <p:spPr>
          <a:xfrm>
            <a:off x="323607" y="3628648"/>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6"/>
          <p:cNvSpPr/>
          <p:nvPr/>
        </p:nvSpPr>
        <p:spPr>
          <a:xfrm>
            <a:off x="323607" y="1533896"/>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6"/>
          <p:cNvSpPr txBox="1"/>
          <p:nvPr>
            <p:ph type="title"/>
          </p:nvPr>
        </p:nvSpPr>
        <p:spPr>
          <a:xfrm>
            <a:off x="410899" y="1858350"/>
            <a:ext cx="4867500" cy="3939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2450"/>
              <a:t>Build a Stronger Community</a:t>
            </a:r>
            <a:endParaRPr b="1" sz="2450"/>
          </a:p>
        </p:txBody>
      </p:sp>
      <p:sp>
        <p:nvSpPr>
          <p:cNvPr id="327" name="Google Shape;327;p6"/>
          <p:cNvSpPr/>
          <p:nvPr/>
        </p:nvSpPr>
        <p:spPr>
          <a:xfrm>
            <a:off x="323607" y="5723399"/>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6"/>
          <p:cNvSpPr/>
          <p:nvPr/>
        </p:nvSpPr>
        <p:spPr>
          <a:xfrm>
            <a:off x="323607" y="8762618"/>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6"/>
          <p:cNvSpPr txBox="1"/>
          <p:nvPr/>
        </p:nvSpPr>
        <p:spPr>
          <a:xfrm>
            <a:off x="410904" y="2407915"/>
            <a:ext cx="8241000" cy="1306500"/>
          </a:xfrm>
          <a:prstGeom prst="rect">
            <a:avLst/>
          </a:prstGeom>
          <a:noFill/>
          <a:ln>
            <a:noFill/>
          </a:ln>
        </p:spPr>
        <p:txBody>
          <a:bodyPr anchorCtr="0" anchor="t" bIns="0" lIns="0" spcFirstLastPara="1" rIns="0" wrap="square" tIns="12700">
            <a:spAutoFit/>
          </a:bodyPr>
          <a:lstStyle/>
          <a:p>
            <a:pPr indent="0" lvl="0" marL="12700" marR="5080" rtl="0" algn="l">
              <a:lnSpc>
                <a:spcPct val="125000"/>
              </a:lnSpc>
              <a:spcBef>
                <a:spcPts val="0"/>
              </a:spcBef>
              <a:spcAft>
                <a:spcPts val="0"/>
              </a:spcAft>
              <a:buNone/>
            </a:pPr>
            <a:r>
              <a:rPr lang="en-US" sz="2400">
                <a:solidFill>
                  <a:schemeClr val="dk1"/>
                </a:solidFill>
                <a:latin typeface="Roboto Light"/>
                <a:ea typeface="Roboto Light"/>
                <a:cs typeface="Roboto Light"/>
                <a:sym typeface="Roboto Light"/>
              </a:rPr>
              <a:t>Encourage in-person interactions around shared love for books.  Foster a sense of belonging among SATR members.</a:t>
            </a:r>
            <a:endParaRPr sz="2400">
              <a:solidFill>
                <a:schemeClr val="dk1"/>
              </a:solidFill>
              <a:latin typeface="Roboto Light"/>
              <a:ea typeface="Roboto Light"/>
              <a:cs typeface="Roboto Light"/>
              <a:sym typeface="Roboto Light"/>
            </a:endParaRPr>
          </a:p>
          <a:p>
            <a:pPr indent="0" lvl="0" marL="0" marR="0" rtl="0" algn="l">
              <a:lnSpc>
                <a:spcPct val="100000"/>
              </a:lnSpc>
              <a:spcBef>
                <a:spcPts val="5"/>
              </a:spcBef>
              <a:spcAft>
                <a:spcPts val="0"/>
              </a:spcAft>
              <a:buNone/>
            </a:pPr>
            <a:r>
              <a:t/>
            </a:r>
            <a:endParaRPr sz="2400">
              <a:solidFill>
                <a:schemeClr val="dk1"/>
              </a:solidFill>
              <a:latin typeface="Roboto"/>
              <a:ea typeface="Roboto"/>
              <a:cs typeface="Roboto"/>
              <a:sym typeface="Roboto"/>
            </a:endParaRPr>
          </a:p>
        </p:txBody>
      </p:sp>
      <p:sp>
        <p:nvSpPr>
          <p:cNvPr id="330" name="Google Shape;330;p6"/>
          <p:cNvSpPr txBox="1"/>
          <p:nvPr/>
        </p:nvSpPr>
        <p:spPr>
          <a:xfrm>
            <a:off x="545650" y="6608563"/>
            <a:ext cx="8409600" cy="1971000"/>
          </a:xfrm>
          <a:prstGeom prst="rect">
            <a:avLst/>
          </a:prstGeom>
          <a:noFill/>
          <a:ln>
            <a:noFill/>
          </a:ln>
        </p:spPr>
        <p:txBody>
          <a:bodyPr anchorCtr="0" anchor="t" bIns="0" lIns="0" spcFirstLastPara="1" rIns="0" wrap="square" tIns="12700">
            <a:spAutoFit/>
          </a:bodyPr>
          <a:lstStyle/>
          <a:p>
            <a:pPr indent="0" lvl="0" marL="12700" marR="869314" rtl="0" algn="l">
              <a:lnSpc>
                <a:spcPct val="125000"/>
              </a:lnSpc>
              <a:spcBef>
                <a:spcPts val="1585"/>
              </a:spcBef>
              <a:spcAft>
                <a:spcPts val="0"/>
              </a:spcAft>
              <a:buNone/>
            </a:pPr>
            <a:r>
              <a:rPr lang="en-US" sz="2400">
                <a:solidFill>
                  <a:schemeClr val="dk1"/>
                </a:solidFill>
                <a:latin typeface="Roboto Light"/>
                <a:ea typeface="Roboto Light"/>
                <a:cs typeface="Roboto Light"/>
                <a:sym typeface="Roboto Light"/>
              </a:rPr>
              <a:t>Enhance the perception of SATR as a community hub for readers.</a:t>
            </a:r>
            <a:endParaRPr sz="2400">
              <a:solidFill>
                <a:schemeClr val="dk1"/>
              </a:solidFill>
              <a:latin typeface="Roboto Light"/>
              <a:ea typeface="Roboto Light"/>
              <a:cs typeface="Roboto Light"/>
              <a:sym typeface="Roboto Light"/>
            </a:endParaRPr>
          </a:p>
          <a:p>
            <a:pPr indent="0" lvl="0" marL="12700" marR="869314" rtl="0" algn="l">
              <a:lnSpc>
                <a:spcPct val="125000"/>
              </a:lnSpc>
              <a:spcBef>
                <a:spcPts val="1585"/>
              </a:spcBef>
              <a:spcAft>
                <a:spcPts val="0"/>
              </a:spcAft>
              <a:buNone/>
            </a:pPr>
            <a:r>
              <a:rPr lang="en-US" sz="2400">
                <a:solidFill>
                  <a:schemeClr val="dk1"/>
                </a:solidFill>
                <a:latin typeface="Roboto Light"/>
                <a:ea typeface="Roboto Light"/>
                <a:cs typeface="Roboto Light"/>
                <a:sym typeface="Roboto Light"/>
              </a:rPr>
              <a:t>Increase user retention through memorable, in-person  experiences.</a:t>
            </a:r>
            <a:endParaRPr sz="2400">
              <a:solidFill>
                <a:schemeClr val="dk1"/>
              </a:solidFill>
              <a:latin typeface="Roboto Light"/>
              <a:ea typeface="Roboto Light"/>
              <a:cs typeface="Roboto Light"/>
              <a:sym typeface="Roboto Light"/>
            </a:endParaRPr>
          </a:p>
        </p:txBody>
      </p:sp>
      <p:pic>
        <p:nvPicPr>
          <p:cNvPr id="331" name="Google Shape;331;p6"/>
          <p:cNvPicPr preferRelativeResize="0"/>
          <p:nvPr/>
        </p:nvPicPr>
        <p:blipFill rotWithShape="1">
          <a:blip r:embed="rId3">
            <a:alphaModFix/>
          </a:blip>
          <a:srcRect b="0" l="0" r="0" t="0"/>
          <a:stretch/>
        </p:blipFill>
        <p:spPr>
          <a:xfrm>
            <a:off x="15681959" y="362711"/>
            <a:ext cx="2045207" cy="2045207"/>
          </a:xfrm>
          <a:prstGeom prst="rect">
            <a:avLst/>
          </a:prstGeom>
          <a:noFill/>
          <a:ln>
            <a:noFill/>
          </a:ln>
        </p:spPr>
      </p:pic>
      <p:sp>
        <p:nvSpPr>
          <p:cNvPr id="332" name="Google Shape;332;p6"/>
          <p:cNvSpPr txBox="1"/>
          <p:nvPr/>
        </p:nvSpPr>
        <p:spPr>
          <a:xfrm>
            <a:off x="410900" y="5871400"/>
            <a:ext cx="5291100" cy="554100"/>
          </a:xfrm>
          <a:prstGeom prst="rect">
            <a:avLst/>
          </a:prstGeom>
          <a:noFill/>
          <a:ln>
            <a:noFill/>
          </a:ln>
        </p:spPr>
        <p:txBody>
          <a:bodyPr anchorCtr="0" anchor="t" bIns="91425" lIns="91425" spcFirstLastPara="1" rIns="91425" wrap="square" tIns="91425">
            <a:spAutoFit/>
          </a:bodyPr>
          <a:lstStyle/>
          <a:p>
            <a:pPr indent="0" lvl="0" marL="12700" rtl="0" algn="l">
              <a:spcBef>
                <a:spcPts val="2075"/>
              </a:spcBef>
              <a:spcAft>
                <a:spcPts val="0"/>
              </a:spcAft>
              <a:buNone/>
            </a:pPr>
            <a:r>
              <a:rPr b="1" lang="en-US" sz="2400">
                <a:solidFill>
                  <a:schemeClr val="dk1"/>
                </a:solidFill>
                <a:latin typeface="Roboto"/>
                <a:ea typeface="Roboto"/>
                <a:cs typeface="Roboto"/>
                <a:sym typeface="Roboto"/>
              </a:rPr>
              <a:t>Strengthen SATR’s Brand</a:t>
            </a:r>
            <a:endParaRPr/>
          </a:p>
        </p:txBody>
      </p:sp>
      <p:sp>
        <p:nvSpPr>
          <p:cNvPr id="333" name="Google Shape;333;p6"/>
          <p:cNvSpPr txBox="1"/>
          <p:nvPr/>
        </p:nvSpPr>
        <p:spPr>
          <a:xfrm>
            <a:off x="410900" y="4236600"/>
            <a:ext cx="8544300" cy="1477500"/>
          </a:xfrm>
          <a:prstGeom prst="rect">
            <a:avLst/>
          </a:prstGeom>
          <a:noFill/>
          <a:ln>
            <a:noFill/>
          </a:ln>
        </p:spPr>
        <p:txBody>
          <a:bodyPr anchorCtr="0" anchor="t" bIns="91425" lIns="91425" spcFirstLastPara="1" rIns="91425" wrap="square" tIns="91425">
            <a:spAutoFit/>
          </a:bodyPr>
          <a:lstStyle/>
          <a:p>
            <a:pPr indent="0" lvl="0" marL="12700" marR="869314" rtl="0" algn="l">
              <a:lnSpc>
                <a:spcPct val="125000"/>
              </a:lnSpc>
              <a:spcBef>
                <a:spcPts val="1585"/>
              </a:spcBef>
              <a:spcAft>
                <a:spcPts val="0"/>
              </a:spcAft>
              <a:buNone/>
            </a:pPr>
            <a:r>
              <a:rPr lang="en-US" sz="2400">
                <a:solidFill>
                  <a:schemeClr val="dk1"/>
                </a:solidFill>
                <a:latin typeface="Roboto Light"/>
                <a:ea typeface="Roboto Light"/>
                <a:cs typeface="Roboto Light"/>
                <a:sym typeface="Roboto Light"/>
              </a:rPr>
              <a:t>Offer opportunities for meaningful conversations.  Promote ongoing participation within the SATR platform.</a:t>
            </a:r>
            <a:endParaRPr/>
          </a:p>
        </p:txBody>
      </p:sp>
      <p:sp>
        <p:nvSpPr>
          <p:cNvPr id="334" name="Google Shape;334;p6"/>
          <p:cNvSpPr txBox="1"/>
          <p:nvPr/>
        </p:nvSpPr>
        <p:spPr>
          <a:xfrm>
            <a:off x="410900" y="3710775"/>
            <a:ext cx="4175700" cy="554100"/>
          </a:xfrm>
          <a:prstGeom prst="rect">
            <a:avLst/>
          </a:prstGeom>
          <a:noFill/>
          <a:ln>
            <a:noFill/>
          </a:ln>
        </p:spPr>
        <p:txBody>
          <a:bodyPr anchorCtr="0" anchor="t" bIns="91425" lIns="91425" spcFirstLastPara="1" rIns="91425" wrap="square" tIns="91425">
            <a:spAutoFit/>
          </a:bodyPr>
          <a:lstStyle/>
          <a:p>
            <a:pPr indent="0" lvl="0" marL="12700" rtl="0" algn="l">
              <a:spcBef>
                <a:spcPts val="5"/>
              </a:spcBef>
              <a:spcAft>
                <a:spcPts val="0"/>
              </a:spcAft>
              <a:buNone/>
            </a:pPr>
            <a:r>
              <a:rPr b="1" lang="en-US" sz="2400">
                <a:solidFill>
                  <a:schemeClr val="dk1"/>
                </a:solidFill>
                <a:latin typeface="Roboto"/>
                <a:ea typeface="Roboto"/>
                <a:cs typeface="Roboto"/>
                <a:sym typeface="Roboto"/>
              </a:rPr>
              <a:t>Drive Deeper Engagement</a:t>
            </a:r>
            <a:endParaRPr sz="2400">
              <a:solidFill>
                <a:schemeClr val="dk1"/>
              </a:solidFill>
              <a:latin typeface="Roboto"/>
              <a:ea typeface="Roboto"/>
              <a:cs typeface="Roboto"/>
              <a:sym typeface="Roboto"/>
            </a:endParaRPr>
          </a:p>
        </p:txBody>
      </p:sp>
      <p:sp>
        <p:nvSpPr>
          <p:cNvPr id="335" name="Google Shape;335;p6"/>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
          <p:cNvSpPr/>
          <p:nvPr/>
        </p:nvSpPr>
        <p:spPr>
          <a:xfrm>
            <a:off x="570494" y="406657"/>
            <a:ext cx="8191500" cy="9486900"/>
          </a:xfrm>
          <a:custGeom>
            <a:rect b="b" l="l" r="r" t="t"/>
            <a:pathLst>
              <a:path extrusionOk="0" h="9486900" w="8191500">
                <a:moveTo>
                  <a:pt x="7781924" y="9486899"/>
                </a:moveTo>
                <a:lnTo>
                  <a:pt x="409574" y="9486899"/>
                </a:lnTo>
                <a:lnTo>
                  <a:pt x="399520" y="9486775"/>
                </a:lnTo>
                <a:lnTo>
                  <a:pt x="359435" y="9483818"/>
                </a:lnTo>
                <a:lnTo>
                  <a:pt x="319833" y="9476945"/>
                </a:lnTo>
                <a:lnTo>
                  <a:pt x="281095" y="9466225"/>
                </a:lnTo>
                <a:lnTo>
                  <a:pt x="243595" y="9451759"/>
                </a:lnTo>
                <a:lnTo>
                  <a:pt x="207693" y="9433688"/>
                </a:lnTo>
                <a:lnTo>
                  <a:pt x="173735" y="9412183"/>
                </a:lnTo>
                <a:lnTo>
                  <a:pt x="142049" y="9387455"/>
                </a:lnTo>
                <a:lnTo>
                  <a:pt x="112939" y="9359740"/>
                </a:lnTo>
                <a:lnTo>
                  <a:pt x="86686" y="9329304"/>
                </a:lnTo>
                <a:lnTo>
                  <a:pt x="63542" y="9296442"/>
                </a:lnTo>
                <a:lnTo>
                  <a:pt x="43731" y="9261470"/>
                </a:lnTo>
                <a:lnTo>
                  <a:pt x="27443" y="9224724"/>
                </a:lnTo>
                <a:lnTo>
                  <a:pt x="14835" y="9186559"/>
                </a:lnTo>
                <a:lnTo>
                  <a:pt x="6029" y="9147342"/>
                </a:lnTo>
                <a:lnTo>
                  <a:pt x="1109" y="9107451"/>
                </a:lnTo>
                <a:lnTo>
                  <a:pt x="0" y="9077324"/>
                </a:lnTo>
                <a:lnTo>
                  <a:pt x="0" y="409574"/>
                </a:lnTo>
                <a:lnTo>
                  <a:pt x="1972" y="369429"/>
                </a:lnTo>
                <a:lnTo>
                  <a:pt x="7869" y="329670"/>
                </a:lnTo>
                <a:lnTo>
                  <a:pt x="17636" y="290681"/>
                </a:lnTo>
                <a:lnTo>
                  <a:pt x="31177" y="252837"/>
                </a:lnTo>
                <a:lnTo>
                  <a:pt x="48362" y="216502"/>
                </a:lnTo>
                <a:lnTo>
                  <a:pt x="69025" y="182027"/>
                </a:lnTo>
                <a:lnTo>
                  <a:pt x="92969" y="149743"/>
                </a:lnTo>
                <a:lnTo>
                  <a:pt x="119961" y="119961"/>
                </a:lnTo>
                <a:lnTo>
                  <a:pt x="149743" y="92969"/>
                </a:lnTo>
                <a:lnTo>
                  <a:pt x="182027" y="69025"/>
                </a:lnTo>
                <a:lnTo>
                  <a:pt x="216502" y="48362"/>
                </a:lnTo>
                <a:lnTo>
                  <a:pt x="252837" y="31177"/>
                </a:lnTo>
                <a:lnTo>
                  <a:pt x="290681" y="17636"/>
                </a:lnTo>
                <a:lnTo>
                  <a:pt x="329670" y="7869"/>
                </a:lnTo>
                <a:lnTo>
                  <a:pt x="369429" y="1972"/>
                </a:lnTo>
                <a:lnTo>
                  <a:pt x="409574" y="0"/>
                </a:lnTo>
                <a:lnTo>
                  <a:pt x="7781924" y="0"/>
                </a:lnTo>
                <a:lnTo>
                  <a:pt x="7822070" y="1972"/>
                </a:lnTo>
                <a:lnTo>
                  <a:pt x="7861828" y="7869"/>
                </a:lnTo>
                <a:lnTo>
                  <a:pt x="7900817" y="17636"/>
                </a:lnTo>
                <a:lnTo>
                  <a:pt x="7938660" y="31177"/>
                </a:lnTo>
                <a:lnTo>
                  <a:pt x="7974995" y="48362"/>
                </a:lnTo>
                <a:lnTo>
                  <a:pt x="8009470" y="69025"/>
                </a:lnTo>
                <a:lnTo>
                  <a:pt x="8041755" y="92969"/>
                </a:lnTo>
                <a:lnTo>
                  <a:pt x="8071536" y="119961"/>
                </a:lnTo>
                <a:lnTo>
                  <a:pt x="8098529" y="149743"/>
                </a:lnTo>
                <a:lnTo>
                  <a:pt x="8122472" y="182027"/>
                </a:lnTo>
                <a:lnTo>
                  <a:pt x="8143137" y="216502"/>
                </a:lnTo>
                <a:lnTo>
                  <a:pt x="8160321" y="252837"/>
                </a:lnTo>
                <a:lnTo>
                  <a:pt x="8173863" y="290681"/>
                </a:lnTo>
                <a:lnTo>
                  <a:pt x="8183628" y="329670"/>
                </a:lnTo>
                <a:lnTo>
                  <a:pt x="8189527" y="369429"/>
                </a:lnTo>
                <a:lnTo>
                  <a:pt x="8191499" y="409574"/>
                </a:lnTo>
                <a:lnTo>
                  <a:pt x="8191499" y="9077324"/>
                </a:lnTo>
                <a:lnTo>
                  <a:pt x="8189527" y="9117469"/>
                </a:lnTo>
                <a:lnTo>
                  <a:pt x="8183629" y="9157227"/>
                </a:lnTo>
                <a:lnTo>
                  <a:pt x="8173863" y="9196217"/>
                </a:lnTo>
                <a:lnTo>
                  <a:pt x="8160321" y="9234061"/>
                </a:lnTo>
                <a:lnTo>
                  <a:pt x="8143136" y="9270396"/>
                </a:lnTo>
                <a:lnTo>
                  <a:pt x="8122472" y="9304870"/>
                </a:lnTo>
                <a:lnTo>
                  <a:pt x="8098530" y="9337155"/>
                </a:lnTo>
                <a:lnTo>
                  <a:pt x="8071536" y="9366936"/>
                </a:lnTo>
                <a:lnTo>
                  <a:pt x="8041755" y="9393928"/>
                </a:lnTo>
                <a:lnTo>
                  <a:pt x="8009471" y="9417872"/>
                </a:lnTo>
                <a:lnTo>
                  <a:pt x="7974995" y="9438537"/>
                </a:lnTo>
                <a:lnTo>
                  <a:pt x="7938660" y="9455720"/>
                </a:lnTo>
                <a:lnTo>
                  <a:pt x="7900816" y="9469261"/>
                </a:lnTo>
                <a:lnTo>
                  <a:pt x="7861827" y="9479028"/>
                </a:lnTo>
                <a:lnTo>
                  <a:pt x="7822070" y="9484927"/>
                </a:lnTo>
                <a:lnTo>
                  <a:pt x="7781924" y="94868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5"/>
          <p:cNvSpPr txBox="1"/>
          <p:nvPr/>
        </p:nvSpPr>
        <p:spPr>
          <a:xfrm>
            <a:off x="1091150" y="6637400"/>
            <a:ext cx="7150200" cy="2694300"/>
          </a:xfrm>
          <a:prstGeom prst="rect">
            <a:avLst/>
          </a:prstGeom>
          <a:noFill/>
          <a:ln>
            <a:noFill/>
          </a:ln>
        </p:spPr>
        <p:txBody>
          <a:bodyPr anchorCtr="0" anchor="t" bIns="0" lIns="0" spcFirstLastPara="1" rIns="0" wrap="square" tIns="15875">
            <a:spAutoFit/>
          </a:bodyPr>
          <a:lstStyle/>
          <a:p>
            <a:pPr indent="0" lvl="0" marL="12700" marR="0" rtl="0" algn="ctr">
              <a:lnSpc>
                <a:spcPct val="100000"/>
              </a:lnSpc>
              <a:spcBef>
                <a:spcPts val="0"/>
              </a:spcBef>
              <a:spcAft>
                <a:spcPts val="0"/>
              </a:spcAft>
              <a:buNone/>
            </a:pPr>
            <a:r>
              <a:rPr b="1" lang="en-US" sz="5800">
                <a:solidFill>
                  <a:srgbClr val="FFFFFF"/>
                </a:solidFill>
                <a:latin typeface="Playfair Display"/>
                <a:ea typeface="Playfair Display"/>
                <a:cs typeface="Playfair Display"/>
                <a:sym typeface="Playfair Display"/>
              </a:rPr>
              <a:t>How the Book Club Event Fits into Satr’s Mission</a:t>
            </a:r>
            <a:endParaRPr b="1" sz="5800">
              <a:solidFill>
                <a:schemeClr val="dk1"/>
              </a:solidFill>
              <a:latin typeface="Playfair Display"/>
              <a:ea typeface="Playfair Display"/>
              <a:cs typeface="Playfair Display"/>
              <a:sym typeface="Playfair Display"/>
            </a:endParaRPr>
          </a:p>
        </p:txBody>
      </p:sp>
      <p:sp>
        <p:nvSpPr>
          <p:cNvPr id="342" name="Google Shape;342;p5"/>
          <p:cNvSpPr/>
          <p:nvPr/>
        </p:nvSpPr>
        <p:spPr>
          <a:xfrm>
            <a:off x="9350542" y="3047440"/>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5"/>
          <p:cNvSpPr/>
          <p:nvPr/>
        </p:nvSpPr>
        <p:spPr>
          <a:xfrm>
            <a:off x="9350542" y="952688"/>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5"/>
          <p:cNvSpPr txBox="1"/>
          <p:nvPr>
            <p:ph type="title"/>
          </p:nvPr>
        </p:nvSpPr>
        <p:spPr>
          <a:xfrm>
            <a:off x="9437851" y="1183175"/>
            <a:ext cx="7150200" cy="3939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b="1" lang="en-US" sz="2450"/>
              <a:t>Expanding SATR’s Community-Driven Approach</a:t>
            </a:r>
            <a:endParaRPr b="1" sz="2450"/>
          </a:p>
        </p:txBody>
      </p:sp>
      <p:sp>
        <p:nvSpPr>
          <p:cNvPr id="345" name="Google Shape;345;p5"/>
          <p:cNvSpPr/>
          <p:nvPr/>
        </p:nvSpPr>
        <p:spPr>
          <a:xfrm>
            <a:off x="9350542" y="5142191"/>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5"/>
          <p:cNvSpPr txBox="1"/>
          <p:nvPr>
            <p:ph idx="1" type="body"/>
          </p:nvPr>
        </p:nvSpPr>
        <p:spPr>
          <a:xfrm>
            <a:off x="637026" y="1861875"/>
            <a:ext cx="17757300" cy="3106500"/>
          </a:xfrm>
          <a:prstGeom prst="rect">
            <a:avLst/>
          </a:prstGeom>
          <a:noFill/>
          <a:ln>
            <a:noFill/>
          </a:ln>
        </p:spPr>
        <p:txBody>
          <a:bodyPr anchorCtr="0" anchor="t" bIns="0" lIns="0" spcFirstLastPara="1" rIns="0" wrap="square" tIns="104125">
            <a:spAutoFit/>
          </a:bodyPr>
          <a:lstStyle/>
          <a:p>
            <a:pPr indent="0" lvl="0" marL="8754745" marR="575945" rtl="0" algn="l">
              <a:lnSpc>
                <a:spcPct val="88000"/>
              </a:lnSpc>
              <a:spcBef>
                <a:spcPts val="1585"/>
              </a:spcBef>
              <a:spcAft>
                <a:spcPts val="0"/>
              </a:spcAft>
              <a:buNone/>
            </a:pPr>
            <a:r>
              <a:rPr lang="en-US">
                <a:latin typeface="Roboto Light"/>
                <a:ea typeface="Roboto Light"/>
                <a:cs typeface="Roboto Light"/>
                <a:sym typeface="Roboto Light"/>
              </a:rPr>
              <a:t>SATR connects people through book exchanges.</a:t>
            </a:r>
            <a:endParaRPr>
              <a:latin typeface="Roboto Light"/>
              <a:ea typeface="Roboto Light"/>
              <a:cs typeface="Roboto Light"/>
              <a:sym typeface="Roboto Light"/>
            </a:endParaRPr>
          </a:p>
          <a:p>
            <a:pPr indent="0" lvl="0" marL="8754745" marR="575945" rtl="0" algn="l">
              <a:lnSpc>
                <a:spcPct val="88000"/>
              </a:lnSpc>
              <a:spcBef>
                <a:spcPts val="1585"/>
              </a:spcBef>
              <a:spcAft>
                <a:spcPts val="0"/>
              </a:spcAft>
              <a:buNone/>
            </a:pPr>
            <a:r>
              <a:rPr lang="en-US">
                <a:latin typeface="Roboto Light"/>
                <a:ea typeface="Roboto Light"/>
                <a:cs typeface="Roboto Light"/>
                <a:sym typeface="Roboto Light"/>
              </a:rPr>
              <a:t>The book club extends this by fostering in-person connections.</a:t>
            </a:r>
            <a:endParaRPr/>
          </a:p>
          <a:p>
            <a:pPr indent="0" lvl="0" marL="8742045" rtl="0" algn="l">
              <a:lnSpc>
                <a:spcPct val="100000"/>
              </a:lnSpc>
              <a:spcBef>
                <a:spcPts val="10"/>
              </a:spcBef>
              <a:spcAft>
                <a:spcPts val="0"/>
              </a:spcAft>
              <a:buNone/>
            </a:pPr>
            <a:r>
              <a:t/>
            </a:r>
            <a:endParaRPr sz="4100"/>
          </a:p>
          <a:p>
            <a:pPr indent="0" lvl="0" marL="8754745" rtl="0" algn="l">
              <a:lnSpc>
                <a:spcPct val="100000"/>
              </a:lnSpc>
              <a:spcBef>
                <a:spcPts val="5"/>
              </a:spcBef>
              <a:spcAft>
                <a:spcPts val="0"/>
              </a:spcAft>
              <a:buNone/>
            </a:pPr>
            <a:r>
              <a:rPr b="1" lang="en-US">
                <a:latin typeface="Roboto"/>
                <a:ea typeface="Roboto"/>
                <a:cs typeface="Roboto"/>
                <a:sym typeface="Roboto"/>
              </a:rPr>
              <a:t>Turning Transactions into Relationships</a:t>
            </a:r>
            <a:endParaRPr/>
          </a:p>
          <a:p>
            <a:pPr indent="0" lvl="0" marL="8754745" marR="575945" rtl="0" algn="l">
              <a:lnSpc>
                <a:spcPct val="100000"/>
              </a:lnSpc>
              <a:spcBef>
                <a:spcPts val="1585"/>
              </a:spcBef>
              <a:spcAft>
                <a:spcPts val="0"/>
              </a:spcAft>
              <a:buNone/>
            </a:pPr>
            <a:r>
              <a:rPr lang="en-US">
                <a:latin typeface="Roboto Light"/>
                <a:ea typeface="Roboto Light"/>
                <a:cs typeface="Roboto Light"/>
                <a:sym typeface="Roboto Light"/>
              </a:rPr>
              <a:t>Encourages members to engage beyond transactions.  </a:t>
            </a:r>
            <a:endParaRPr>
              <a:latin typeface="Roboto Light"/>
              <a:ea typeface="Roboto Light"/>
              <a:cs typeface="Roboto Light"/>
              <a:sym typeface="Roboto Light"/>
            </a:endParaRPr>
          </a:p>
          <a:p>
            <a:pPr indent="0" lvl="0" marL="8754745" marR="575945" rtl="0" algn="l">
              <a:lnSpc>
                <a:spcPct val="100000"/>
              </a:lnSpc>
              <a:spcBef>
                <a:spcPts val="1585"/>
              </a:spcBef>
              <a:spcAft>
                <a:spcPts val="0"/>
              </a:spcAft>
              <a:buNone/>
            </a:pPr>
            <a:r>
              <a:rPr lang="en-US">
                <a:latin typeface="Roboto Light"/>
                <a:ea typeface="Roboto Light"/>
                <a:cs typeface="Roboto Light"/>
                <a:sym typeface="Roboto Light"/>
              </a:rPr>
              <a:t>Creates deeper bonds through shared literary discussions.</a:t>
            </a:r>
            <a:endParaRPr>
              <a:latin typeface="Roboto Light"/>
              <a:ea typeface="Roboto Light"/>
              <a:cs typeface="Roboto Light"/>
              <a:sym typeface="Roboto Light"/>
            </a:endParaRPr>
          </a:p>
        </p:txBody>
      </p:sp>
      <p:sp>
        <p:nvSpPr>
          <p:cNvPr id="347" name="Google Shape;347;p5"/>
          <p:cNvSpPr/>
          <p:nvPr/>
        </p:nvSpPr>
        <p:spPr>
          <a:xfrm>
            <a:off x="9350542" y="7236947"/>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5"/>
          <p:cNvSpPr txBox="1"/>
          <p:nvPr/>
        </p:nvSpPr>
        <p:spPr>
          <a:xfrm>
            <a:off x="9437850" y="5339325"/>
            <a:ext cx="6058200" cy="9549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Enriching User Engagement</a:t>
            </a:r>
            <a:endParaRPr sz="2400">
              <a:solidFill>
                <a:schemeClr val="dk1"/>
              </a:solidFill>
              <a:latin typeface="Roboto"/>
              <a:ea typeface="Roboto"/>
              <a:cs typeface="Roboto"/>
              <a:sym typeface="Roboto"/>
            </a:endParaRPr>
          </a:p>
          <a:p>
            <a:pPr indent="0" lvl="0" marL="8754745" marR="575945" rtl="0" algn="l">
              <a:lnSpc>
                <a:spcPct val="125000"/>
              </a:lnSpc>
              <a:spcBef>
                <a:spcPts val="1585"/>
              </a:spcBef>
              <a:spcAft>
                <a:spcPts val="0"/>
              </a:spcAft>
              <a:buNone/>
            </a:pPr>
            <a:r>
              <a:t/>
            </a:r>
            <a:endParaRPr sz="2400">
              <a:solidFill>
                <a:schemeClr val="dk1"/>
              </a:solidFill>
              <a:latin typeface="Roboto Light"/>
              <a:ea typeface="Roboto Light"/>
              <a:cs typeface="Roboto Light"/>
              <a:sym typeface="Roboto Light"/>
            </a:endParaRPr>
          </a:p>
        </p:txBody>
      </p:sp>
      <p:sp>
        <p:nvSpPr>
          <p:cNvPr id="349" name="Google Shape;349;p5"/>
          <p:cNvSpPr/>
          <p:nvPr/>
        </p:nvSpPr>
        <p:spPr>
          <a:xfrm>
            <a:off x="9350151" y="9331697"/>
            <a:ext cx="8001000" cy="0"/>
          </a:xfrm>
          <a:custGeom>
            <a:rect b="b" l="l" r="r" t="t"/>
            <a:pathLst>
              <a:path extrusionOk="0" h="120000" w="8001000">
                <a:moveTo>
                  <a:pt x="0" y="0"/>
                </a:moveTo>
                <a:lnTo>
                  <a:pt x="8000999" y="0"/>
                </a:lnTo>
              </a:path>
            </a:pathLst>
          </a:custGeom>
          <a:noFill/>
          <a:ln cap="flat" cmpd="sng" w="9525">
            <a:solidFill>
              <a:srgbClr val="0E37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5"/>
          <p:cNvSpPr txBox="1"/>
          <p:nvPr/>
        </p:nvSpPr>
        <p:spPr>
          <a:xfrm>
            <a:off x="9437839" y="7485415"/>
            <a:ext cx="5230500" cy="38610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Supporting SATR’s Long-Term Growth</a:t>
            </a:r>
            <a:endParaRPr b="1" sz="2400">
              <a:solidFill>
                <a:schemeClr val="dk1"/>
              </a:solidFill>
              <a:latin typeface="Roboto"/>
              <a:ea typeface="Roboto"/>
              <a:cs typeface="Roboto"/>
              <a:sym typeface="Roboto"/>
            </a:endParaRPr>
          </a:p>
        </p:txBody>
      </p:sp>
      <p:sp>
        <p:nvSpPr>
          <p:cNvPr id="351" name="Google Shape;351;p5"/>
          <p:cNvSpPr txBox="1"/>
          <p:nvPr/>
        </p:nvSpPr>
        <p:spPr>
          <a:xfrm>
            <a:off x="9437852" y="8179663"/>
            <a:ext cx="8926500" cy="936300"/>
          </a:xfrm>
          <a:prstGeom prst="rect">
            <a:avLst/>
          </a:prstGeom>
          <a:noFill/>
          <a:ln>
            <a:noFill/>
          </a:ln>
        </p:spPr>
        <p:txBody>
          <a:bodyPr anchorCtr="0" anchor="t" bIns="0" lIns="0" spcFirstLastPara="1" rIns="0" wrap="square" tIns="12700">
            <a:spAutoFit/>
          </a:bodyPr>
          <a:lstStyle/>
          <a:p>
            <a:pPr indent="0" lvl="0" marL="12700" marR="5080" rtl="0" algn="l">
              <a:lnSpc>
                <a:spcPct val="150000"/>
              </a:lnSpc>
              <a:spcBef>
                <a:spcPts val="0"/>
              </a:spcBef>
              <a:spcAft>
                <a:spcPts val="0"/>
              </a:spcAft>
              <a:buNone/>
            </a:pPr>
            <a:r>
              <a:rPr lang="en-US" sz="2400">
                <a:solidFill>
                  <a:schemeClr val="dk1"/>
                </a:solidFill>
                <a:latin typeface="Roboto Light"/>
                <a:ea typeface="Roboto Light"/>
                <a:cs typeface="Roboto Light"/>
                <a:sym typeface="Roboto Light"/>
              </a:rPr>
              <a:t>Book Club: Builds loyalty by adding community value and  encouraging users to stay active and engaged.</a:t>
            </a:r>
            <a:endParaRPr sz="2400">
              <a:solidFill>
                <a:schemeClr val="dk1"/>
              </a:solidFill>
              <a:latin typeface="Roboto Light"/>
              <a:ea typeface="Roboto Light"/>
              <a:cs typeface="Roboto Light"/>
              <a:sym typeface="Roboto Light"/>
            </a:endParaRPr>
          </a:p>
        </p:txBody>
      </p:sp>
      <p:pic>
        <p:nvPicPr>
          <p:cNvPr id="352" name="Google Shape;352;p5"/>
          <p:cNvPicPr preferRelativeResize="0"/>
          <p:nvPr/>
        </p:nvPicPr>
        <p:blipFill rotWithShape="1">
          <a:blip r:embed="rId3">
            <a:alphaModFix/>
          </a:blip>
          <a:srcRect b="0" l="0" r="0" t="0"/>
          <a:stretch/>
        </p:blipFill>
        <p:spPr>
          <a:xfrm>
            <a:off x="637031" y="390143"/>
            <a:ext cx="2045207" cy="2045207"/>
          </a:xfrm>
          <a:prstGeom prst="rect">
            <a:avLst/>
          </a:prstGeom>
          <a:noFill/>
          <a:ln>
            <a:noFill/>
          </a:ln>
        </p:spPr>
      </p:pic>
      <p:sp>
        <p:nvSpPr>
          <p:cNvPr id="353" name="Google Shape;353;p5"/>
          <p:cNvSpPr txBox="1"/>
          <p:nvPr/>
        </p:nvSpPr>
        <p:spPr>
          <a:xfrm>
            <a:off x="9437838" y="5843850"/>
            <a:ext cx="7542600" cy="93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Roboto Light"/>
                <a:ea typeface="Roboto Light"/>
                <a:cs typeface="Roboto Light"/>
                <a:sym typeface="Roboto Light"/>
              </a:rPr>
              <a:t>Enhances engagement by offering a physical space for  members to gather and bond over books.</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354" name="Google Shape;354;p5"/>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g30950c2881a_0_63"/>
          <p:cNvGrpSpPr/>
          <p:nvPr/>
        </p:nvGrpSpPr>
        <p:grpSpPr>
          <a:xfrm>
            <a:off x="575433" y="1936438"/>
            <a:ext cx="4116494" cy="4811687"/>
            <a:chOff x="757210" y="4405909"/>
            <a:chExt cx="3792605" cy="4191000"/>
          </a:xfrm>
        </p:grpSpPr>
        <p:sp>
          <p:nvSpPr>
            <p:cNvPr id="360" name="Google Shape;360;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g30950c2881a_0_63"/>
            <p:cNvSpPr txBox="1"/>
            <p:nvPr/>
          </p:nvSpPr>
          <p:spPr>
            <a:xfrm>
              <a:off x="816006" y="4707004"/>
              <a:ext cx="3733800" cy="65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Increase Awareness of the SATR Book Club</a:t>
              </a:r>
              <a:endParaRPr sz="2400">
                <a:solidFill>
                  <a:schemeClr val="dk1"/>
                </a:solidFill>
                <a:latin typeface="Roboto"/>
                <a:ea typeface="Roboto"/>
                <a:cs typeface="Roboto"/>
                <a:sym typeface="Roboto"/>
              </a:endParaRPr>
            </a:p>
          </p:txBody>
        </p:sp>
        <p:sp>
          <p:nvSpPr>
            <p:cNvPr id="362" name="Google Shape;362;g30950c2881a_0_63"/>
            <p:cNvSpPr txBox="1"/>
            <p:nvPr/>
          </p:nvSpPr>
          <p:spPr>
            <a:xfrm>
              <a:off x="895815" y="5939912"/>
              <a:ext cx="3654000" cy="2024100"/>
            </a:xfrm>
            <a:prstGeom prst="rect">
              <a:avLst/>
            </a:prstGeom>
            <a:noFill/>
            <a:ln>
              <a:noFill/>
            </a:ln>
          </p:spPr>
          <p:txBody>
            <a:bodyPr anchorCtr="0" anchor="t" bIns="0" lIns="0" spcFirstLastPara="1" rIns="0" wrap="square" tIns="12700">
              <a:no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Increase visibility of SATR and introduce the book club to new potential members who may not have heard of the platform.</a:t>
              </a:r>
              <a:endParaRPr sz="2400">
                <a:solidFill>
                  <a:schemeClr val="dk1"/>
                </a:solidFill>
                <a:latin typeface="Roboto"/>
                <a:ea typeface="Roboto"/>
                <a:cs typeface="Roboto"/>
                <a:sym typeface="Roboto"/>
              </a:endParaRPr>
            </a:p>
          </p:txBody>
        </p:sp>
      </p:grpSp>
      <p:grpSp>
        <p:nvGrpSpPr>
          <p:cNvPr id="363" name="Google Shape;363;g30950c2881a_0_63"/>
          <p:cNvGrpSpPr/>
          <p:nvPr/>
        </p:nvGrpSpPr>
        <p:grpSpPr>
          <a:xfrm>
            <a:off x="4935258" y="1936438"/>
            <a:ext cx="4116484" cy="4811687"/>
            <a:chOff x="757210" y="4405909"/>
            <a:chExt cx="3792596" cy="4191000"/>
          </a:xfrm>
        </p:grpSpPr>
        <p:sp>
          <p:nvSpPr>
            <p:cNvPr id="364" name="Google Shape;364;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g30950c2881a_0_63"/>
            <p:cNvSpPr txBox="1"/>
            <p:nvPr/>
          </p:nvSpPr>
          <p:spPr>
            <a:xfrm>
              <a:off x="816006" y="4707004"/>
              <a:ext cx="3733800" cy="65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Drive Participation in the Book Club Event</a:t>
              </a:r>
              <a:endParaRPr sz="2400">
                <a:solidFill>
                  <a:schemeClr val="dk1"/>
                </a:solidFill>
                <a:latin typeface="Roboto"/>
                <a:ea typeface="Roboto"/>
                <a:cs typeface="Roboto"/>
                <a:sym typeface="Roboto"/>
              </a:endParaRPr>
            </a:p>
          </p:txBody>
        </p:sp>
        <p:sp>
          <p:nvSpPr>
            <p:cNvPr id="366" name="Google Shape;366;g30950c2881a_0_63"/>
            <p:cNvSpPr txBox="1"/>
            <p:nvPr/>
          </p:nvSpPr>
          <p:spPr>
            <a:xfrm>
              <a:off x="826509" y="5988287"/>
              <a:ext cx="3654000" cy="1504800"/>
            </a:xfrm>
            <a:prstGeom prst="rect">
              <a:avLst/>
            </a:prstGeom>
            <a:noFill/>
            <a:ln>
              <a:noFill/>
            </a:ln>
          </p:spPr>
          <p:txBody>
            <a:bodyPr anchorCtr="0" anchor="t" bIns="0" lIns="0" spcFirstLastPara="1" rIns="0" wrap="square" tIns="12700">
              <a:no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Encourage followers and new users to register for the book club event.</a:t>
              </a:r>
              <a:endParaRPr sz="2400">
                <a:solidFill>
                  <a:schemeClr val="dk1"/>
                </a:solidFill>
                <a:latin typeface="Roboto"/>
                <a:ea typeface="Roboto"/>
                <a:cs typeface="Roboto"/>
                <a:sym typeface="Roboto"/>
              </a:endParaRPr>
            </a:p>
          </p:txBody>
        </p:sp>
      </p:grpSp>
      <p:grpSp>
        <p:nvGrpSpPr>
          <p:cNvPr id="367" name="Google Shape;367;g30950c2881a_0_63"/>
          <p:cNvGrpSpPr/>
          <p:nvPr/>
        </p:nvGrpSpPr>
        <p:grpSpPr>
          <a:xfrm>
            <a:off x="9295083" y="1936438"/>
            <a:ext cx="4116484" cy="4905151"/>
            <a:chOff x="757210" y="4405909"/>
            <a:chExt cx="3792596" cy="4272407"/>
          </a:xfrm>
        </p:grpSpPr>
        <p:sp>
          <p:nvSpPr>
            <p:cNvPr id="368" name="Google Shape;368;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g30950c2881a_0_63"/>
            <p:cNvSpPr txBox="1"/>
            <p:nvPr/>
          </p:nvSpPr>
          <p:spPr>
            <a:xfrm>
              <a:off x="816006" y="4707004"/>
              <a:ext cx="3733800" cy="65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Increase Engagement on Social Media</a:t>
              </a:r>
              <a:endParaRPr sz="2400">
                <a:solidFill>
                  <a:schemeClr val="dk1"/>
                </a:solidFill>
                <a:latin typeface="Roboto"/>
                <a:ea typeface="Roboto"/>
                <a:cs typeface="Roboto"/>
                <a:sym typeface="Roboto"/>
              </a:endParaRPr>
            </a:p>
          </p:txBody>
        </p:sp>
        <p:sp>
          <p:nvSpPr>
            <p:cNvPr id="370" name="Google Shape;370;g30950c2881a_0_63"/>
            <p:cNvSpPr txBox="1"/>
            <p:nvPr/>
          </p:nvSpPr>
          <p:spPr>
            <a:xfrm>
              <a:off x="826506" y="5939916"/>
              <a:ext cx="3654000" cy="2738400"/>
            </a:xfrm>
            <a:prstGeom prst="rect">
              <a:avLst/>
            </a:prstGeom>
            <a:noFill/>
            <a:ln>
              <a:noFill/>
            </a:ln>
          </p:spPr>
          <p:txBody>
            <a:bodyPr anchorCtr="0" anchor="t" bIns="0" lIns="0" spcFirstLastPara="1" rIns="0" wrap="square" tIns="12700">
              <a:no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Use the book club campaign to spark more activity on SATR’s social media channels and increase overall engagement.</a:t>
              </a:r>
              <a:endParaRPr sz="2400">
                <a:solidFill>
                  <a:schemeClr val="dk1"/>
                </a:solidFill>
                <a:latin typeface="Roboto"/>
                <a:ea typeface="Roboto"/>
                <a:cs typeface="Roboto"/>
                <a:sym typeface="Roboto"/>
              </a:endParaRPr>
            </a:p>
          </p:txBody>
        </p:sp>
      </p:grpSp>
      <p:grpSp>
        <p:nvGrpSpPr>
          <p:cNvPr id="371" name="Google Shape;371;g30950c2881a_0_63"/>
          <p:cNvGrpSpPr/>
          <p:nvPr/>
        </p:nvGrpSpPr>
        <p:grpSpPr>
          <a:xfrm>
            <a:off x="13654908" y="1936438"/>
            <a:ext cx="4116484" cy="4811687"/>
            <a:chOff x="757210" y="4405909"/>
            <a:chExt cx="3792596" cy="4191000"/>
          </a:xfrm>
        </p:grpSpPr>
        <p:sp>
          <p:nvSpPr>
            <p:cNvPr id="372" name="Google Shape;372;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g30950c2881a_0_63"/>
            <p:cNvSpPr txBox="1"/>
            <p:nvPr/>
          </p:nvSpPr>
          <p:spPr>
            <a:xfrm>
              <a:off x="816006" y="4707004"/>
              <a:ext cx="3733800" cy="65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Grow SATR’s Social Media Followers</a:t>
              </a:r>
              <a:endParaRPr sz="2400">
                <a:solidFill>
                  <a:schemeClr val="dk1"/>
                </a:solidFill>
                <a:latin typeface="Roboto"/>
                <a:ea typeface="Roboto"/>
                <a:cs typeface="Roboto"/>
                <a:sym typeface="Roboto"/>
              </a:endParaRPr>
            </a:p>
          </p:txBody>
        </p:sp>
        <p:sp>
          <p:nvSpPr>
            <p:cNvPr id="374" name="Google Shape;374;g30950c2881a_0_63"/>
            <p:cNvSpPr txBox="1"/>
            <p:nvPr/>
          </p:nvSpPr>
          <p:spPr>
            <a:xfrm>
              <a:off x="855899" y="5994327"/>
              <a:ext cx="3654000" cy="2409900"/>
            </a:xfrm>
            <a:prstGeom prst="rect">
              <a:avLst/>
            </a:prstGeom>
            <a:noFill/>
            <a:ln>
              <a:noFill/>
            </a:ln>
          </p:spPr>
          <p:txBody>
            <a:bodyPr anchorCtr="0" anchor="t" bIns="0" lIns="0" spcFirstLastPara="1" rIns="0" wrap="square" tIns="12700">
              <a:no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Use the campaign to attract new followers to SATR’s page, leveraging the book club event as a reason to follow.</a:t>
              </a:r>
              <a:endParaRPr sz="2400">
                <a:solidFill>
                  <a:schemeClr val="dk1"/>
                </a:solidFill>
                <a:latin typeface="Roboto"/>
                <a:ea typeface="Roboto"/>
                <a:cs typeface="Roboto"/>
                <a:sym typeface="Roboto"/>
              </a:endParaRPr>
            </a:p>
          </p:txBody>
        </p:sp>
      </p:grpSp>
      <p:sp>
        <p:nvSpPr>
          <p:cNvPr id="375" name="Google Shape;375;g30950c2881a_0_63"/>
          <p:cNvSpPr txBox="1"/>
          <p:nvPr/>
        </p:nvSpPr>
        <p:spPr>
          <a:xfrm>
            <a:off x="484525" y="434025"/>
            <a:ext cx="12286800" cy="11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000">
                <a:solidFill>
                  <a:srgbClr val="FFBC4F"/>
                </a:solidFill>
                <a:latin typeface="Playfair Display"/>
                <a:ea typeface="Playfair Display"/>
                <a:cs typeface="Playfair Display"/>
                <a:sym typeface="Playfair Display"/>
              </a:rPr>
              <a:t>Campaign Objectives</a:t>
            </a:r>
            <a:endParaRPr b="1" sz="7000">
              <a:solidFill>
                <a:srgbClr val="FFBC4F"/>
              </a:solidFill>
              <a:latin typeface="Playfair Display"/>
              <a:ea typeface="Playfair Display"/>
              <a:cs typeface="Playfair Display"/>
              <a:sym typeface="Playfair Display"/>
            </a:endParaRPr>
          </a:p>
        </p:txBody>
      </p:sp>
      <p:grpSp>
        <p:nvGrpSpPr>
          <p:cNvPr id="376" name="Google Shape;376;g30950c2881a_0_63"/>
          <p:cNvGrpSpPr/>
          <p:nvPr/>
        </p:nvGrpSpPr>
        <p:grpSpPr>
          <a:xfrm>
            <a:off x="668122" y="7505551"/>
            <a:ext cx="4093765" cy="2426170"/>
            <a:chOff x="757210" y="4405909"/>
            <a:chExt cx="3771665" cy="4191000"/>
          </a:xfrm>
        </p:grpSpPr>
        <p:sp>
          <p:nvSpPr>
            <p:cNvPr id="377" name="Google Shape;377;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000">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378" name="Google Shape;378;g30950c2881a_0_63"/>
            <p:cNvSpPr txBox="1"/>
            <p:nvPr/>
          </p:nvSpPr>
          <p:spPr>
            <a:xfrm>
              <a:off x="874875" y="5706400"/>
              <a:ext cx="3654000" cy="2738400"/>
            </a:xfrm>
            <a:prstGeom prst="rect">
              <a:avLst/>
            </a:prstGeom>
            <a:noFill/>
            <a:ln>
              <a:noFill/>
            </a:ln>
          </p:spPr>
          <p:txBody>
            <a:bodyPr anchorCtr="0" anchor="ctr" bIns="0" lIns="0" spcFirstLastPara="1" rIns="0" wrap="square" tIns="12700">
              <a:noAutofit/>
            </a:bodyPr>
            <a:lstStyle/>
            <a:p>
              <a:pPr indent="0" lvl="0" marL="12700" marR="5080" rtl="0" algn="l">
                <a:lnSpc>
                  <a:spcPct val="127600"/>
                </a:lnSpc>
                <a:spcBef>
                  <a:spcPts val="0"/>
                </a:spcBef>
                <a:spcAft>
                  <a:spcPts val="0"/>
                </a:spcAft>
                <a:buNone/>
              </a:pPr>
              <a:r>
                <a:t/>
              </a:r>
              <a:endParaRPr sz="2400">
                <a:solidFill>
                  <a:schemeClr val="dk1"/>
                </a:solidFill>
                <a:latin typeface="Roboto"/>
                <a:ea typeface="Roboto"/>
                <a:cs typeface="Roboto"/>
                <a:sym typeface="Roboto"/>
              </a:endParaRPr>
            </a:p>
          </p:txBody>
        </p:sp>
      </p:grpSp>
      <p:cxnSp>
        <p:nvCxnSpPr>
          <p:cNvPr id="379" name="Google Shape;379;g30950c2881a_0_63"/>
          <p:cNvCxnSpPr/>
          <p:nvPr/>
        </p:nvCxnSpPr>
        <p:spPr>
          <a:xfrm>
            <a:off x="2608875" y="6544900"/>
            <a:ext cx="6300" cy="801600"/>
          </a:xfrm>
          <a:prstGeom prst="straightConnector1">
            <a:avLst/>
          </a:prstGeom>
          <a:noFill/>
          <a:ln cap="flat" cmpd="sng" w="38100">
            <a:solidFill>
              <a:srgbClr val="FFBC4F"/>
            </a:solidFill>
            <a:prstDash val="solid"/>
            <a:round/>
            <a:headEnd len="med" w="med" type="none"/>
            <a:tailEnd len="med" w="med" type="triangle"/>
          </a:ln>
        </p:spPr>
      </p:cxnSp>
      <p:sp>
        <p:nvSpPr>
          <p:cNvPr id="380" name="Google Shape;380;g30950c2881a_0_63"/>
          <p:cNvSpPr txBox="1"/>
          <p:nvPr/>
        </p:nvSpPr>
        <p:spPr>
          <a:xfrm>
            <a:off x="668125" y="8217475"/>
            <a:ext cx="4023900" cy="1545300"/>
          </a:xfrm>
          <a:prstGeom prst="rect">
            <a:avLst/>
          </a:prstGeom>
          <a:noFill/>
          <a:ln>
            <a:noFill/>
          </a:ln>
        </p:spPr>
        <p:txBody>
          <a:bodyPr anchorCtr="0" anchor="ctr" bIns="0" lIns="0" spcFirstLastPara="1" rIns="0" wrap="square" tIns="12700">
            <a:noAutofit/>
          </a:bodyPr>
          <a:lstStyle/>
          <a:p>
            <a:pPr indent="0" lvl="0" marL="0" marR="5080" rtl="0" algn="ctr">
              <a:lnSpc>
                <a:spcPct val="127600"/>
              </a:lnSpc>
              <a:spcBef>
                <a:spcPts val="0"/>
              </a:spcBef>
              <a:spcAft>
                <a:spcPts val="0"/>
              </a:spcAft>
              <a:buNone/>
            </a:pPr>
            <a:r>
              <a:rPr lang="en-US" sz="1800">
                <a:solidFill>
                  <a:schemeClr val="dk1"/>
                </a:solidFill>
                <a:latin typeface="Roboto"/>
                <a:ea typeface="Roboto"/>
                <a:cs typeface="Roboto"/>
                <a:sym typeface="Roboto"/>
              </a:rPr>
              <a:t>1500-2000 impressions across all social media platforms (combined Facebook, and Instagram) during the campaign period.</a:t>
            </a:r>
            <a:endParaRPr sz="3100">
              <a:solidFill>
                <a:schemeClr val="dk1"/>
              </a:solidFill>
              <a:latin typeface="Roboto"/>
              <a:ea typeface="Roboto"/>
              <a:cs typeface="Roboto"/>
              <a:sym typeface="Roboto"/>
            </a:endParaRPr>
          </a:p>
        </p:txBody>
      </p:sp>
      <p:grpSp>
        <p:nvGrpSpPr>
          <p:cNvPr id="381" name="Google Shape;381;g30950c2881a_0_63"/>
          <p:cNvGrpSpPr/>
          <p:nvPr/>
        </p:nvGrpSpPr>
        <p:grpSpPr>
          <a:xfrm>
            <a:off x="13666272" y="7505551"/>
            <a:ext cx="4052667" cy="2769390"/>
            <a:chOff x="757210" y="4405909"/>
            <a:chExt cx="3733800" cy="4783883"/>
          </a:xfrm>
        </p:grpSpPr>
        <p:sp>
          <p:nvSpPr>
            <p:cNvPr id="382" name="Google Shape;382;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000">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383" name="Google Shape;383;g30950c2881a_0_63"/>
            <p:cNvSpPr txBox="1"/>
            <p:nvPr/>
          </p:nvSpPr>
          <p:spPr>
            <a:xfrm>
              <a:off x="822016" y="5635692"/>
              <a:ext cx="3604200" cy="3554100"/>
            </a:xfrm>
            <a:prstGeom prst="rect">
              <a:avLst/>
            </a:prstGeom>
            <a:noFill/>
            <a:ln>
              <a:noFill/>
            </a:ln>
          </p:spPr>
          <p:txBody>
            <a:bodyPr anchorCtr="0" anchor="ctr" bIns="0" lIns="0" spcFirstLastPara="1" rIns="0" wrap="square" tIns="12700">
              <a:spAutoFit/>
            </a:bodyPr>
            <a:lstStyle/>
            <a:p>
              <a:pPr indent="0" lvl="0" marL="12700" marR="5080" rtl="0" algn="ctr">
                <a:lnSpc>
                  <a:spcPct val="127600"/>
                </a:lnSpc>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Gain 25 new followers on Instagram.</a:t>
              </a:r>
              <a:endParaRPr sz="1800">
                <a:solidFill>
                  <a:schemeClr val="dk1"/>
                </a:solidFill>
                <a:latin typeface="Roboto"/>
                <a:ea typeface="Roboto"/>
                <a:cs typeface="Roboto"/>
                <a:sym typeface="Roboto"/>
              </a:endParaRPr>
            </a:p>
            <a:p>
              <a:pPr indent="0" lvl="0" marL="12700" marR="5080" rtl="0" algn="ctr">
                <a:lnSpc>
                  <a:spcPct val="127600"/>
                </a:lnSpc>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Gain 20 new followers on Facebook through organic content and ad exposure.</a:t>
              </a:r>
              <a:endParaRPr sz="1800">
                <a:solidFill>
                  <a:schemeClr val="dk1"/>
                </a:solidFill>
                <a:latin typeface="Roboto"/>
                <a:ea typeface="Roboto"/>
                <a:cs typeface="Roboto"/>
                <a:sym typeface="Roboto"/>
              </a:endParaRPr>
            </a:p>
            <a:p>
              <a:pPr indent="0" lvl="0" marL="12700" marR="5080" rtl="0" algn="l">
                <a:lnSpc>
                  <a:spcPct val="127600"/>
                </a:lnSpc>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12700" marR="5080" rtl="0" algn="l">
                <a:lnSpc>
                  <a:spcPct val="127600"/>
                </a:lnSpc>
                <a:spcBef>
                  <a:spcPts val="0"/>
                </a:spcBef>
                <a:spcAft>
                  <a:spcPts val="0"/>
                </a:spcAft>
                <a:buNone/>
              </a:pPr>
              <a:r>
                <a:t/>
              </a:r>
              <a:endParaRPr sz="1800">
                <a:solidFill>
                  <a:schemeClr val="dk1"/>
                </a:solidFill>
                <a:latin typeface="Roboto"/>
                <a:ea typeface="Roboto"/>
                <a:cs typeface="Roboto"/>
                <a:sym typeface="Roboto"/>
              </a:endParaRPr>
            </a:p>
          </p:txBody>
        </p:sp>
      </p:grpSp>
      <p:grpSp>
        <p:nvGrpSpPr>
          <p:cNvPr id="384" name="Google Shape;384;g30950c2881a_0_63"/>
          <p:cNvGrpSpPr/>
          <p:nvPr/>
        </p:nvGrpSpPr>
        <p:grpSpPr>
          <a:xfrm>
            <a:off x="9051750" y="7505551"/>
            <a:ext cx="4305870" cy="2882312"/>
            <a:chOff x="9051750" y="7505551"/>
            <a:chExt cx="4305870" cy="2882312"/>
          </a:xfrm>
        </p:grpSpPr>
        <p:sp>
          <p:nvSpPr>
            <p:cNvPr id="385" name="Google Shape;385;g30950c2881a_0_63"/>
            <p:cNvSpPr/>
            <p:nvPr/>
          </p:nvSpPr>
          <p:spPr>
            <a:xfrm>
              <a:off x="9306447" y="7505551"/>
              <a:ext cx="4051173" cy="243078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000">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386" name="Google Shape;386;g30950c2881a_0_63"/>
            <p:cNvSpPr txBox="1"/>
            <p:nvPr/>
          </p:nvSpPr>
          <p:spPr>
            <a:xfrm rot="-245">
              <a:off x="9051750" y="7998813"/>
              <a:ext cx="4206300" cy="2388900"/>
            </a:xfrm>
            <a:prstGeom prst="rect">
              <a:avLst/>
            </a:prstGeom>
            <a:noFill/>
            <a:ln>
              <a:noFill/>
            </a:ln>
          </p:spPr>
          <p:txBody>
            <a:bodyPr anchorCtr="0" anchor="ctr" bIns="0" lIns="0" spcFirstLastPara="1" rIns="0" wrap="square" tIns="12700">
              <a:noAutofit/>
            </a:bodyPr>
            <a:lstStyle/>
            <a:p>
              <a:pPr indent="0" lvl="0" marL="457200" marR="5080" rtl="0" algn="ctr">
                <a:lnSpc>
                  <a:spcPct val="127600"/>
                </a:lnSpc>
                <a:spcBef>
                  <a:spcPts val="0"/>
                </a:spcBef>
                <a:spcAft>
                  <a:spcPts val="0"/>
                </a:spcAft>
                <a:buNone/>
              </a:pPr>
              <a:r>
                <a:rPr lang="en-US" sz="1600">
                  <a:solidFill>
                    <a:schemeClr val="dk1"/>
                  </a:solidFill>
                  <a:latin typeface="Roboto"/>
                  <a:ea typeface="Roboto"/>
                  <a:cs typeface="Roboto"/>
                  <a:sym typeface="Roboto"/>
                </a:rPr>
                <a:t>I</a:t>
              </a:r>
              <a:r>
                <a:rPr lang="en-US" sz="1800">
                  <a:solidFill>
                    <a:schemeClr val="dk1"/>
                  </a:solidFill>
                  <a:latin typeface="Roboto"/>
                  <a:ea typeface="Roboto"/>
                  <a:cs typeface="Roboto"/>
                  <a:sym typeface="Roboto"/>
                </a:rPr>
                <a:t>ncrease average likes on Instagram posts from 20 to 30 likes per post.</a:t>
              </a:r>
              <a:endParaRPr sz="1800">
                <a:solidFill>
                  <a:schemeClr val="dk1"/>
                </a:solidFill>
                <a:latin typeface="Roboto"/>
                <a:ea typeface="Roboto"/>
                <a:cs typeface="Roboto"/>
                <a:sym typeface="Roboto"/>
              </a:endParaRPr>
            </a:p>
            <a:p>
              <a:pPr indent="0" lvl="0" marL="457200" marR="5080" rtl="0" algn="ctr">
                <a:lnSpc>
                  <a:spcPct val="127600"/>
                </a:lnSpc>
                <a:spcBef>
                  <a:spcPts val="0"/>
                </a:spcBef>
                <a:spcAft>
                  <a:spcPts val="0"/>
                </a:spcAft>
                <a:buNone/>
              </a:pPr>
              <a:r>
                <a:rPr lang="en-US" sz="1800">
                  <a:solidFill>
                    <a:schemeClr val="dk1"/>
                  </a:solidFill>
                  <a:latin typeface="Roboto"/>
                  <a:ea typeface="Roboto"/>
                  <a:cs typeface="Roboto"/>
                  <a:sym typeface="Roboto"/>
                </a:rPr>
                <a:t>Raise Facebook engagement from 3 likes per post to 10 likes/post.</a:t>
              </a:r>
              <a:endParaRPr sz="1800">
                <a:solidFill>
                  <a:schemeClr val="dk1"/>
                </a:solidFill>
                <a:latin typeface="Roboto"/>
                <a:ea typeface="Roboto"/>
                <a:cs typeface="Roboto"/>
                <a:sym typeface="Roboto"/>
              </a:endParaRPr>
            </a:p>
            <a:p>
              <a:pPr indent="0" lvl="0" marL="12700" marR="5080" rtl="0" algn="ctr">
                <a:lnSpc>
                  <a:spcPct val="1276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12700" marR="5080" rtl="0" algn="ctr">
                <a:lnSpc>
                  <a:spcPct val="127600"/>
                </a:lnSpc>
                <a:spcBef>
                  <a:spcPts val="0"/>
                </a:spcBef>
                <a:spcAft>
                  <a:spcPts val="0"/>
                </a:spcAft>
                <a:buNone/>
              </a:pPr>
              <a:r>
                <a:t/>
              </a:r>
              <a:endParaRPr>
                <a:solidFill>
                  <a:schemeClr val="dk1"/>
                </a:solidFill>
                <a:latin typeface="Roboto"/>
                <a:ea typeface="Roboto"/>
                <a:cs typeface="Roboto"/>
                <a:sym typeface="Roboto"/>
              </a:endParaRPr>
            </a:p>
          </p:txBody>
        </p:sp>
      </p:grpSp>
      <p:grpSp>
        <p:nvGrpSpPr>
          <p:cNvPr id="387" name="Google Shape;387;g30950c2881a_0_63"/>
          <p:cNvGrpSpPr/>
          <p:nvPr/>
        </p:nvGrpSpPr>
        <p:grpSpPr>
          <a:xfrm>
            <a:off x="5007622" y="7505551"/>
            <a:ext cx="4053190" cy="2426240"/>
            <a:chOff x="757210" y="4405909"/>
            <a:chExt cx="3734282" cy="4191121"/>
          </a:xfrm>
        </p:grpSpPr>
        <p:sp>
          <p:nvSpPr>
            <p:cNvPr id="388" name="Google Shape;388;g30950c2881a_0_63"/>
            <p:cNvSpPr/>
            <p:nvPr/>
          </p:nvSpPr>
          <p:spPr>
            <a:xfrm>
              <a:off x="757210" y="440590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3000">
                  <a:solidFill>
                    <a:schemeClr val="lt1"/>
                  </a:solidFill>
                  <a:latin typeface="Roboto"/>
                  <a:ea typeface="Roboto"/>
                  <a:cs typeface="Roboto"/>
                  <a:sym typeface="Roboto"/>
                </a:rPr>
                <a:t>Key Metric</a:t>
              </a:r>
              <a:endParaRPr b="1" sz="3000">
                <a:solidFill>
                  <a:schemeClr val="lt1"/>
                </a:solidFill>
                <a:latin typeface="Roboto"/>
                <a:ea typeface="Roboto"/>
                <a:cs typeface="Roboto"/>
                <a:sym typeface="Roboto"/>
              </a:endParaRPr>
            </a:p>
          </p:txBody>
        </p:sp>
        <p:sp>
          <p:nvSpPr>
            <p:cNvPr id="389" name="Google Shape;389;g30950c2881a_0_63"/>
            <p:cNvSpPr txBox="1"/>
            <p:nvPr/>
          </p:nvSpPr>
          <p:spPr>
            <a:xfrm>
              <a:off x="784092" y="5431430"/>
              <a:ext cx="3707400" cy="3165600"/>
            </a:xfrm>
            <a:prstGeom prst="rect">
              <a:avLst/>
            </a:prstGeom>
            <a:noFill/>
            <a:ln>
              <a:noFill/>
            </a:ln>
          </p:spPr>
          <p:txBody>
            <a:bodyPr anchorCtr="0" anchor="ctr" bIns="0" lIns="0" spcFirstLastPara="1" rIns="0" wrap="square" tIns="12700">
              <a:noAutofit/>
            </a:bodyPr>
            <a:lstStyle/>
            <a:p>
              <a:pPr indent="0" lvl="0" marL="12700" marR="5080" rtl="0" algn="ctr">
                <a:lnSpc>
                  <a:spcPct val="127600"/>
                </a:lnSpc>
                <a:spcBef>
                  <a:spcPts val="0"/>
                </a:spcBef>
                <a:spcAft>
                  <a:spcPts val="0"/>
                </a:spcAft>
                <a:buNone/>
              </a:pPr>
              <a:r>
                <a:rPr lang="en-US" sz="1800">
                  <a:solidFill>
                    <a:schemeClr val="dk1"/>
                  </a:solidFill>
                  <a:latin typeface="Roboto"/>
                  <a:ea typeface="Roboto"/>
                  <a:cs typeface="Roboto"/>
                  <a:sym typeface="Roboto"/>
                </a:rPr>
                <a:t>Aim for at least </a:t>
              </a:r>
              <a:r>
                <a:rPr lang="en-US" sz="1800">
                  <a:solidFill>
                    <a:schemeClr val="dk1"/>
                  </a:solidFill>
                  <a:latin typeface="Roboto"/>
                  <a:ea typeface="Roboto"/>
                  <a:cs typeface="Roboto"/>
                  <a:sym typeface="Roboto"/>
                </a:rPr>
                <a:t>40 registrations</a:t>
              </a:r>
              <a:r>
                <a:rPr lang="en-US" sz="1800">
                  <a:solidFill>
                    <a:schemeClr val="dk1"/>
                  </a:solidFill>
                  <a:latin typeface="Roboto"/>
                  <a:ea typeface="Roboto"/>
                  <a:cs typeface="Roboto"/>
                  <a:sym typeface="Roboto"/>
                </a:rPr>
                <a:t> by the end of the campaign, with a conversion rate of 5-7% from paid ads and organic traffic.</a:t>
              </a:r>
              <a:endParaRPr sz="1800">
                <a:solidFill>
                  <a:schemeClr val="dk1"/>
                </a:solidFill>
                <a:latin typeface="Roboto"/>
                <a:ea typeface="Roboto"/>
                <a:cs typeface="Roboto"/>
                <a:sym typeface="Roboto"/>
              </a:endParaRPr>
            </a:p>
          </p:txBody>
        </p:sp>
      </p:grpSp>
      <p:sp>
        <p:nvSpPr>
          <p:cNvPr id="390" name="Google Shape;390;g30950c2881a_0_63"/>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cxnSp>
        <p:nvCxnSpPr>
          <p:cNvPr id="391" name="Google Shape;391;g30950c2881a_0_63"/>
          <p:cNvCxnSpPr/>
          <p:nvPr/>
        </p:nvCxnSpPr>
        <p:spPr>
          <a:xfrm>
            <a:off x="6776075" y="6544900"/>
            <a:ext cx="6300" cy="801600"/>
          </a:xfrm>
          <a:prstGeom prst="straightConnector1">
            <a:avLst/>
          </a:prstGeom>
          <a:noFill/>
          <a:ln cap="flat" cmpd="sng" w="38100">
            <a:solidFill>
              <a:srgbClr val="FFBC4F"/>
            </a:solidFill>
            <a:prstDash val="solid"/>
            <a:round/>
            <a:headEnd len="med" w="med" type="none"/>
            <a:tailEnd len="med" w="med" type="triangle"/>
          </a:ln>
        </p:spPr>
      </p:cxnSp>
      <p:cxnSp>
        <p:nvCxnSpPr>
          <p:cNvPr id="392" name="Google Shape;392;g30950c2881a_0_63"/>
          <p:cNvCxnSpPr/>
          <p:nvPr/>
        </p:nvCxnSpPr>
        <p:spPr>
          <a:xfrm>
            <a:off x="11245875" y="6544900"/>
            <a:ext cx="6300" cy="801600"/>
          </a:xfrm>
          <a:prstGeom prst="straightConnector1">
            <a:avLst/>
          </a:prstGeom>
          <a:noFill/>
          <a:ln cap="flat" cmpd="sng" w="38100">
            <a:solidFill>
              <a:srgbClr val="FFBC4F"/>
            </a:solidFill>
            <a:prstDash val="solid"/>
            <a:round/>
            <a:headEnd len="med" w="med" type="none"/>
            <a:tailEnd len="med" w="med" type="triangle"/>
          </a:ln>
        </p:spPr>
      </p:cxnSp>
      <p:cxnSp>
        <p:nvCxnSpPr>
          <p:cNvPr id="393" name="Google Shape;393;g30950c2881a_0_63"/>
          <p:cNvCxnSpPr/>
          <p:nvPr/>
        </p:nvCxnSpPr>
        <p:spPr>
          <a:xfrm>
            <a:off x="15715688" y="6608175"/>
            <a:ext cx="6300" cy="801600"/>
          </a:xfrm>
          <a:prstGeom prst="straightConnector1">
            <a:avLst/>
          </a:prstGeom>
          <a:noFill/>
          <a:ln cap="flat" cmpd="sng" w="38100">
            <a:solidFill>
              <a:srgbClr val="FFBC4F"/>
            </a:solidFill>
            <a:prstDash val="solid"/>
            <a:round/>
            <a:headEnd len="med" w="med" type="none"/>
            <a:tailEnd len="med" w="med" type="triangle"/>
          </a:ln>
        </p:spPr>
      </p:cxnSp>
      <p:pic>
        <p:nvPicPr>
          <p:cNvPr id="394" name="Google Shape;394;g30950c2881a_0_63"/>
          <p:cNvPicPr preferRelativeResize="0"/>
          <p:nvPr/>
        </p:nvPicPr>
        <p:blipFill>
          <a:blip r:embed="rId3">
            <a:alphaModFix/>
          </a:blip>
          <a:stretch>
            <a:fillRect/>
          </a:stretch>
        </p:blipFill>
        <p:spPr>
          <a:xfrm>
            <a:off x="16347350" y="434013"/>
            <a:ext cx="1371600" cy="1571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5"/>
          <p:cNvSpPr/>
          <p:nvPr/>
        </p:nvSpPr>
        <p:spPr>
          <a:xfrm rot="5400000">
            <a:off x="7920040" y="-7601322"/>
            <a:ext cx="2447925" cy="17842770"/>
          </a:xfrm>
          <a:custGeom>
            <a:rect b="b" l="l" r="r" t="t"/>
            <a:pathLst>
              <a:path extrusionOk="0" h="10269220" w="2447925">
                <a:moveTo>
                  <a:pt x="2389841" y="10268833"/>
                </a:moveTo>
                <a:lnTo>
                  <a:pt x="58081" y="10268833"/>
                </a:lnTo>
                <a:lnTo>
                  <a:pt x="47714" y="10261905"/>
                </a:lnTo>
                <a:lnTo>
                  <a:pt x="16162" y="10225919"/>
                </a:lnTo>
                <a:lnTo>
                  <a:pt x="783" y="10180599"/>
                </a:lnTo>
                <a:lnTo>
                  <a:pt x="0" y="10172639"/>
                </a:lnTo>
                <a:lnTo>
                  <a:pt x="0" y="114359"/>
                </a:lnTo>
                <a:lnTo>
                  <a:pt x="12392" y="68132"/>
                </a:lnTo>
                <a:lnTo>
                  <a:pt x="41531" y="30166"/>
                </a:lnTo>
                <a:lnTo>
                  <a:pt x="82982" y="6241"/>
                </a:lnTo>
                <a:lnTo>
                  <a:pt x="114359" y="0"/>
                </a:lnTo>
                <a:lnTo>
                  <a:pt x="2333565" y="0"/>
                </a:lnTo>
                <a:lnTo>
                  <a:pt x="2379792" y="12392"/>
                </a:lnTo>
                <a:lnTo>
                  <a:pt x="2417758" y="41531"/>
                </a:lnTo>
                <a:lnTo>
                  <a:pt x="2441683" y="82982"/>
                </a:lnTo>
                <a:lnTo>
                  <a:pt x="2447924" y="114359"/>
                </a:lnTo>
                <a:lnTo>
                  <a:pt x="2447924" y="10172639"/>
                </a:lnTo>
                <a:lnTo>
                  <a:pt x="2435532" y="10218866"/>
                </a:lnTo>
                <a:lnTo>
                  <a:pt x="2406392" y="10256831"/>
                </a:lnTo>
                <a:lnTo>
                  <a:pt x="2389841" y="10268833"/>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7150">
              <a:solidFill>
                <a:schemeClr val="dk1"/>
              </a:solidFill>
              <a:latin typeface="Lucida Sans"/>
              <a:ea typeface="Lucida Sans"/>
              <a:cs typeface="Lucida Sans"/>
              <a:sym typeface="Lucida Sans"/>
            </a:endParaRPr>
          </a:p>
        </p:txBody>
      </p:sp>
      <p:sp>
        <p:nvSpPr>
          <p:cNvPr id="400" name="Google Shape;400;p15"/>
          <p:cNvSpPr txBox="1"/>
          <p:nvPr/>
        </p:nvSpPr>
        <p:spPr>
          <a:xfrm>
            <a:off x="4139050" y="884775"/>
            <a:ext cx="8862900" cy="110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000">
                <a:solidFill>
                  <a:schemeClr val="lt1"/>
                </a:solidFill>
                <a:latin typeface="Playfair Display"/>
                <a:ea typeface="Playfair Display"/>
                <a:cs typeface="Playfair Display"/>
                <a:sym typeface="Playfair Display"/>
              </a:rPr>
              <a:t>A Space to be Heard</a:t>
            </a:r>
            <a:endParaRPr b="1" sz="7000">
              <a:solidFill>
                <a:schemeClr val="lt1"/>
              </a:solidFill>
              <a:latin typeface="Playfair Display"/>
              <a:ea typeface="Playfair Display"/>
              <a:cs typeface="Playfair Display"/>
              <a:sym typeface="Playfair Display"/>
            </a:endParaRPr>
          </a:p>
        </p:txBody>
      </p:sp>
      <p:sp>
        <p:nvSpPr>
          <p:cNvPr id="401" name="Google Shape;401;p15"/>
          <p:cNvSpPr txBox="1"/>
          <p:nvPr/>
        </p:nvSpPr>
        <p:spPr>
          <a:xfrm>
            <a:off x="2798250" y="4243275"/>
            <a:ext cx="12691500" cy="36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1"/>
                </a:solidFill>
                <a:latin typeface="Roboto Light"/>
                <a:ea typeface="Roboto Light"/>
                <a:cs typeface="Roboto Light"/>
                <a:sym typeface="Roboto Light"/>
              </a:rPr>
              <a:t>This theme emphasizes finding moments of genuine connection and self-expression. The book club isn't just a gathering to discuss books; it's a chance for people to listen, be heard, and express thoughts they often keep to themselves. It's about slowing down, finding your voice, and connecting with others through meaningful conversations.</a:t>
            </a:r>
            <a:endParaRPr sz="3000">
              <a:solidFill>
                <a:schemeClr val="lt1"/>
              </a:solidFill>
              <a:latin typeface="Roboto Light"/>
              <a:ea typeface="Roboto Light"/>
              <a:cs typeface="Roboto Light"/>
              <a:sym typeface="Roboto Light"/>
            </a:endParaRPr>
          </a:p>
        </p:txBody>
      </p:sp>
      <p:sp>
        <p:nvSpPr>
          <p:cNvPr id="402" name="Google Shape;402;p15"/>
          <p:cNvSpPr txBox="1"/>
          <p:nvPr/>
        </p:nvSpPr>
        <p:spPr>
          <a:xfrm>
            <a:off x="472675" y="2878550"/>
            <a:ext cx="6348000" cy="10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Roboto"/>
                <a:ea typeface="Roboto"/>
                <a:cs typeface="Roboto"/>
                <a:sym typeface="Roboto"/>
              </a:rPr>
              <a:t>Why Choosing this Theme:</a:t>
            </a:r>
            <a:endParaRPr b="1" sz="3200">
              <a:solidFill>
                <a:schemeClr val="dk1"/>
              </a:solidFill>
              <a:latin typeface="Roboto"/>
              <a:ea typeface="Roboto"/>
              <a:cs typeface="Roboto"/>
              <a:sym typeface="Roboto"/>
            </a:endParaRPr>
          </a:p>
        </p:txBody>
      </p:sp>
      <p:sp>
        <p:nvSpPr>
          <p:cNvPr id="403" name="Google Shape;403;p15"/>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04" name="Google Shape;404;p15"/>
          <p:cNvPicPr preferRelativeResize="0"/>
          <p:nvPr/>
        </p:nvPicPr>
        <p:blipFill rotWithShape="1">
          <a:blip r:embed="rId3">
            <a:alphaModFix/>
          </a:blip>
          <a:srcRect b="0" l="0" r="0" t="0"/>
          <a:stretch/>
        </p:blipFill>
        <p:spPr>
          <a:xfrm>
            <a:off x="15457845" y="345727"/>
            <a:ext cx="2499360" cy="24993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2"/>
          <p:cNvSpPr txBox="1"/>
          <p:nvPr>
            <p:ph type="title"/>
          </p:nvPr>
        </p:nvSpPr>
        <p:spPr>
          <a:xfrm>
            <a:off x="4533449" y="725425"/>
            <a:ext cx="9221100" cy="1092900"/>
          </a:xfrm>
          <a:prstGeom prst="rect">
            <a:avLst/>
          </a:prstGeom>
          <a:noFill/>
          <a:ln>
            <a:noFill/>
          </a:ln>
        </p:spPr>
        <p:txBody>
          <a:bodyPr anchorCtr="0" anchor="t" bIns="0" lIns="0" spcFirstLastPara="1" rIns="0" wrap="square" tIns="15225">
            <a:spAutoFit/>
          </a:bodyPr>
          <a:lstStyle/>
          <a:p>
            <a:pPr indent="0" lvl="0" marL="12700" rtl="0" algn="ctr">
              <a:lnSpc>
                <a:spcPct val="100000"/>
              </a:lnSpc>
              <a:spcBef>
                <a:spcPts val="0"/>
              </a:spcBef>
              <a:spcAft>
                <a:spcPts val="0"/>
              </a:spcAft>
              <a:buNone/>
            </a:pPr>
            <a:r>
              <a:rPr b="1" lang="en-US" sz="7000">
                <a:solidFill>
                  <a:srgbClr val="FFBC4F"/>
                </a:solidFill>
              </a:rPr>
              <a:t>Our team</a:t>
            </a:r>
            <a:endParaRPr b="1" sz="7000"/>
          </a:p>
        </p:txBody>
      </p:sp>
      <p:sp>
        <p:nvSpPr>
          <p:cNvPr id="54" name="Google Shape;54;p2"/>
          <p:cNvSpPr txBox="1"/>
          <p:nvPr/>
        </p:nvSpPr>
        <p:spPr>
          <a:xfrm>
            <a:off x="12" y="3044800"/>
            <a:ext cx="6985800" cy="1139100"/>
          </a:xfrm>
          <a:prstGeom prst="rect">
            <a:avLst/>
          </a:prstGeom>
          <a:no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i="1" lang="en-US" sz="3100">
                <a:solidFill>
                  <a:srgbClr val="FFBC4F"/>
                </a:solidFill>
                <a:latin typeface="Arial"/>
                <a:ea typeface="Arial"/>
                <a:cs typeface="Arial"/>
                <a:sym typeface="Arial"/>
              </a:rPr>
              <a:t>Hagar Elbanna</a:t>
            </a:r>
            <a:endParaRPr sz="3100">
              <a:solidFill>
                <a:schemeClr val="dk1"/>
              </a:solidFill>
              <a:latin typeface="Arial"/>
              <a:ea typeface="Arial"/>
              <a:cs typeface="Arial"/>
              <a:sym typeface="Arial"/>
            </a:endParaRPr>
          </a:p>
          <a:p>
            <a:pPr indent="0" lvl="0" marL="6350" marR="0" rtl="0" algn="ctr">
              <a:lnSpc>
                <a:spcPct val="100000"/>
              </a:lnSpc>
              <a:spcBef>
                <a:spcPts val="1325"/>
              </a:spcBef>
              <a:spcAft>
                <a:spcPts val="0"/>
              </a:spcAft>
              <a:buNone/>
            </a:pPr>
            <a:r>
              <a:rPr lang="en-US" sz="3100">
                <a:solidFill>
                  <a:schemeClr val="dk1"/>
                </a:solidFill>
                <a:latin typeface="Roboto"/>
                <a:ea typeface="Roboto"/>
                <a:cs typeface="Roboto"/>
                <a:sym typeface="Roboto"/>
              </a:rPr>
              <a:t>Content Creator</a:t>
            </a:r>
            <a:endParaRPr sz="3100">
              <a:solidFill>
                <a:schemeClr val="dk1"/>
              </a:solidFill>
              <a:latin typeface="Roboto"/>
              <a:ea typeface="Roboto"/>
              <a:cs typeface="Roboto"/>
              <a:sym typeface="Roboto"/>
            </a:endParaRPr>
          </a:p>
        </p:txBody>
      </p:sp>
      <p:sp>
        <p:nvSpPr>
          <p:cNvPr id="55" name="Google Shape;55;p2"/>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 name="Google Shape;56;p2"/>
          <p:cNvSpPr txBox="1"/>
          <p:nvPr/>
        </p:nvSpPr>
        <p:spPr>
          <a:xfrm>
            <a:off x="6023989" y="3044800"/>
            <a:ext cx="6240000" cy="1446300"/>
          </a:xfrm>
          <a:prstGeom prst="rect">
            <a:avLst/>
          </a:prstGeom>
          <a:no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i="1" lang="en-US" sz="3100">
                <a:solidFill>
                  <a:srgbClr val="FFBC4F"/>
                </a:solidFill>
              </a:rPr>
              <a:t>Mai Waleed </a:t>
            </a:r>
            <a:endParaRPr i="1" sz="3100">
              <a:solidFill>
                <a:srgbClr val="FFBC4F"/>
              </a:solidFill>
            </a:endParaRPr>
          </a:p>
          <a:p>
            <a:pPr indent="0" lvl="0" marL="0" marR="0" rtl="0" algn="ctr">
              <a:lnSpc>
                <a:spcPct val="100000"/>
              </a:lnSpc>
              <a:spcBef>
                <a:spcPts val="0"/>
              </a:spcBef>
              <a:spcAft>
                <a:spcPts val="0"/>
              </a:spcAft>
              <a:buNone/>
            </a:pPr>
            <a:r>
              <a:rPr i="1" lang="en-US" sz="3100">
                <a:solidFill>
                  <a:schemeClr val="dk1"/>
                </a:solidFill>
              </a:rPr>
              <a:t>leader</a:t>
            </a:r>
            <a:endParaRPr i="1" sz="3100">
              <a:solidFill>
                <a:schemeClr val="dk1"/>
              </a:solidFill>
            </a:endParaRPr>
          </a:p>
          <a:p>
            <a:pPr indent="0" lvl="0" marL="0" rtl="0" algn="ctr">
              <a:spcBef>
                <a:spcPts val="0"/>
              </a:spcBef>
              <a:spcAft>
                <a:spcPts val="0"/>
              </a:spcAft>
              <a:buNone/>
            </a:pPr>
            <a:r>
              <a:rPr i="1" lang="en-US" sz="3100">
                <a:solidFill>
                  <a:schemeClr val="dk1"/>
                </a:solidFill>
              </a:rPr>
              <a:t>D</a:t>
            </a:r>
            <a:r>
              <a:rPr i="1" lang="en-US" sz="3100">
                <a:solidFill>
                  <a:schemeClr val="dk1"/>
                </a:solidFill>
              </a:rPr>
              <a:t>esigning &amp; M</a:t>
            </a:r>
            <a:r>
              <a:rPr i="1" lang="en-US" sz="3100">
                <a:solidFill>
                  <a:schemeClr val="dk1"/>
                </a:solidFill>
              </a:rPr>
              <a:t>arketing analysis </a:t>
            </a:r>
            <a:endParaRPr i="1" sz="3100">
              <a:solidFill>
                <a:schemeClr val="dk1"/>
              </a:solidFill>
            </a:endParaRPr>
          </a:p>
        </p:txBody>
      </p:sp>
      <p:sp>
        <p:nvSpPr>
          <p:cNvPr id="57" name="Google Shape;57;p2"/>
          <p:cNvSpPr txBox="1"/>
          <p:nvPr/>
        </p:nvSpPr>
        <p:spPr>
          <a:xfrm>
            <a:off x="12227900" y="3125700"/>
            <a:ext cx="6085200" cy="1446300"/>
          </a:xfrm>
          <a:prstGeom prst="rect">
            <a:avLst/>
          </a:prstGeom>
          <a:no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i="1" lang="en-US" sz="3100">
                <a:solidFill>
                  <a:srgbClr val="FFBC4F"/>
                </a:solidFill>
              </a:rPr>
              <a:t>Rahma Mahmoud</a:t>
            </a:r>
            <a:endParaRPr i="1" sz="3100">
              <a:solidFill>
                <a:srgbClr val="FFBC4F"/>
              </a:solidFill>
            </a:endParaRPr>
          </a:p>
          <a:p>
            <a:pPr indent="0" lvl="0" marL="0" marR="0" rtl="0" algn="ctr">
              <a:lnSpc>
                <a:spcPct val="100000"/>
              </a:lnSpc>
              <a:spcBef>
                <a:spcPts val="0"/>
              </a:spcBef>
              <a:spcAft>
                <a:spcPts val="0"/>
              </a:spcAft>
              <a:buNone/>
            </a:pPr>
            <a:r>
              <a:rPr i="1" lang="en-US" sz="3100">
                <a:solidFill>
                  <a:schemeClr val="dk1"/>
                </a:solidFill>
              </a:rPr>
              <a:t>designer &amp; customer insight specialist </a:t>
            </a:r>
            <a:endParaRPr i="1" sz="3100">
              <a:solidFill>
                <a:schemeClr val="dk1"/>
              </a:solidFill>
            </a:endParaRPr>
          </a:p>
        </p:txBody>
      </p:sp>
      <p:sp>
        <p:nvSpPr>
          <p:cNvPr id="58" name="Google Shape;58;p2"/>
          <p:cNvSpPr txBox="1"/>
          <p:nvPr/>
        </p:nvSpPr>
        <p:spPr>
          <a:xfrm>
            <a:off x="1000800" y="6526450"/>
            <a:ext cx="4984200" cy="1446300"/>
          </a:xfrm>
          <a:prstGeom prst="rect">
            <a:avLst/>
          </a:prstGeom>
          <a:no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i="1" lang="en-US" sz="3100">
                <a:solidFill>
                  <a:srgbClr val="FFBC4F"/>
                </a:solidFill>
              </a:rPr>
              <a:t>Rana Ali </a:t>
            </a:r>
            <a:endParaRPr i="1" sz="3100">
              <a:solidFill>
                <a:srgbClr val="FFBC4F"/>
              </a:solidFill>
            </a:endParaRPr>
          </a:p>
          <a:p>
            <a:pPr indent="0" lvl="0" marL="0" marR="0" rtl="0" algn="ctr">
              <a:lnSpc>
                <a:spcPct val="100000"/>
              </a:lnSpc>
              <a:spcBef>
                <a:spcPts val="0"/>
              </a:spcBef>
              <a:spcAft>
                <a:spcPts val="0"/>
              </a:spcAft>
              <a:buNone/>
            </a:pPr>
            <a:r>
              <a:rPr i="1" lang="en-US" sz="3100">
                <a:solidFill>
                  <a:srgbClr val="3D3D3D"/>
                </a:solidFill>
              </a:rPr>
              <a:t>Content Creator</a:t>
            </a:r>
            <a:endParaRPr i="1" sz="3100">
              <a:solidFill>
                <a:srgbClr val="3D3D3D"/>
              </a:solidFill>
            </a:endParaRPr>
          </a:p>
          <a:p>
            <a:pPr indent="0" lvl="0" marL="0" marR="0" rtl="0" algn="ctr">
              <a:lnSpc>
                <a:spcPct val="100000"/>
              </a:lnSpc>
              <a:spcBef>
                <a:spcPts val="0"/>
              </a:spcBef>
              <a:spcAft>
                <a:spcPts val="0"/>
              </a:spcAft>
              <a:buNone/>
            </a:pPr>
            <a:r>
              <a:rPr i="1" lang="en-US" sz="3100">
                <a:solidFill>
                  <a:srgbClr val="3D3D3D"/>
                </a:solidFill>
              </a:rPr>
              <a:t>Client relationship manager </a:t>
            </a:r>
            <a:endParaRPr i="1" sz="3100">
              <a:solidFill>
                <a:srgbClr val="3D3D3D"/>
              </a:solidFill>
            </a:endParaRPr>
          </a:p>
        </p:txBody>
      </p:sp>
      <p:sp>
        <p:nvSpPr>
          <p:cNvPr id="59" name="Google Shape;59;p2"/>
          <p:cNvSpPr txBox="1"/>
          <p:nvPr/>
        </p:nvSpPr>
        <p:spPr>
          <a:xfrm>
            <a:off x="6441877" y="6844600"/>
            <a:ext cx="5181600" cy="969000"/>
          </a:xfrm>
          <a:prstGeom prst="rect">
            <a:avLst/>
          </a:prstGeom>
          <a:no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i="1" lang="en-US" sz="3100">
                <a:solidFill>
                  <a:srgbClr val="FFBC4F"/>
                </a:solidFill>
              </a:rPr>
              <a:t>Ibrahim Elsayed </a:t>
            </a:r>
            <a:endParaRPr i="1" sz="3100">
              <a:solidFill>
                <a:srgbClr val="FFBC4F"/>
              </a:solidFill>
            </a:endParaRPr>
          </a:p>
          <a:p>
            <a:pPr indent="0" lvl="0" marL="0" marR="0" rtl="0" algn="ctr">
              <a:lnSpc>
                <a:spcPct val="100000"/>
              </a:lnSpc>
              <a:spcBef>
                <a:spcPts val="0"/>
              </a:spcBef>
              <a:spcAft>
                <a:spcPts val="0"/>
              </a:spcAft>
              <a:buNone/>
            </a:pPr>
            <a:r>
              <a:rPr i="1" lang="en-US" sz="3100">
                <a:solidFill>
                  <a:schemeClr val="dk1"/>
                </a:solidFill>
              </a:rPr>
              <a:t>Designer &amp; content creator </a:t>
            </a:r>
            <a:endParaRPr i="1" sz="3100">
              <a:solidFill>
                <a:schemeClr val="dk1"/>
              </a:solidFill>
            </a:endParaRPr>
          </a:p>
        </p:txBody>
      </p:sp>
      <p:sp>
        <p:nvSpPr>
          <p:cNvPr id="60" name="Google Shape;60;p2"/>
          <p:cNvSpPr txBox="1"/>
          <p:nvPr/>
        </p:nvSpPr>
        <p:spPr>
          <a:xfrm>
            <a:off x="13856900" y="6668125"/>
            <a:ext cx="2827200" cy="9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100">
                <a:solidFill>
                  <a:srgbClr val="FFBC4F"/>
                </a:solidFill>
                <a:highlight>
                  <a:srgbClr val="E7E7E7"/>
                </a:highlight>
                <a:latin typeface="Roboto"/>
                <a:ea typeface="Roboto"/>
                <a:cs typeface="Roboto"/>
                <a:sym typeface="Roboto"/>
              </a:rPr>
              <a:t>S</a:t>
            </a:r>
            <a:r>
              <a:rPr lang="en-US" sz="3100">
                <a:solidFill>
                  <a:srgbClr val="FFBC4F"/>
                </a:solidFill>
                <a:highlight>
                  <a:srgbClr val="E7E7E7"/>
                </a:highlight>
                <a:latin typeface="Roboto"/>
                <a:ea typeface="Roboto"/>
                <a:cs typeface="Roboto"/>
                <a:sym typeface="Roboto"/>
              </a:rPr>
              <a:t>arah meklad </a:t>
            </a:r>
            <a:endParaRPr sz="3100">
              <a:solidFill>
                <a:srgbClr val="FFBC4F"/>
              </a:solidFill>
              <a:highlight>
                <a:srgbClr val="E7E7E7"/>
              </a:highlight>
              <a:latin typeface="Roboto"/>
              <a:ea typeface="Roboto"/>
              <a:cs typeface="Roboto"/>
              <a:sym typeface="Roboto"/>
            </a:endParaRPr>
          </a:p>
          <a:p>
            <a:pPr indent="0" lvl="0" marL="0" rtl="0" algn="ctr">
              <a:spcBef>
                <a:spcPts val="0"/>
              </a:spcBef>
              <a:spcAft>
                <a:spcPts val="0"/>
              </a:spcAft>
              <a:buNone/>
            </a:pPr>
            <a:r>
              <a:rPr lang="en-US" sz="3100">
                <a:solidFill>
                  <a:schemeClr val="dk1"/>
                </a:solidFill>
                <a:highlight>
                  <a:srgbClr val="E7E7E7"/>
                </a:highlight>
                <a:latin typeface="Roboto"/>
                <a:ea typeface="Roboto"/>
                <a:cs typeface="Roboto"/>
                <a:sym typeface="Roboto"/>
              </a:rPr>
              <a:t>Our supervisor </a:t>
            </a:r>
            <a:endParaRPr sz="3100">
              <a:solidFill>
                <a:schemeClr val="dk1"/>
              </a:solidFill>
              <a:highlight>
                <a:srgbClr val="E7E7E7"/>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grpSp>
        <p:nvGrpSpPr>
          <p:cNvPr id="409" name="Google Shape;409;p7"/>
          <p:cNvGrpSpPr/>
          <p:nvPr/>
        </p:nvGrpSpPr>
        <p:grpSpPr>
          <a:xfrm>
            <a:off x="0" y="0"/>
            <a:ext cx="14261591" cy="8519359"/>
            <a:chOff x="0" y="0"/>
            <a:chExt cx="14261591" cy="8519359"/>
          </a:xfrm>
        </p:grpSpPr>
        <p:pic>
          <p:nvPicPr>
            <p:cNvPr id="410" name="Google Shape;410;p7"/>
            <p:cNvPicPr preferRelativeResize="0"/>
            <p:nvPr/>
          </p:nvPicPr>
          <p:blipFill rotWithShape="1">
            <a:blip r:embed="rId3">
              <a:alphaModFix/>
            </a:blip>
            <a:srcRect b="0" l="0" r="0" t="0"/>
            <a:stretch/>
          </p:blipFill>
          <p:spPr>
            <a:xfrm>
              <a:off x="0" y="0"/>
              <a:ext cx="14261591" cy="5489447"/>
            </a:xfrm>
            <a:prstGeom prst="rect">
              <a:avLst/>
            </a:prstGeom>
            <a:noFill/>
            <a:ln>
              <a:noFill/>
            </a:ln>
          </p:spPr>
        </p:pic>
        <p:sp>
          <p:nvSpPr>
            <p:cNvPr id="411" name="Google Shape;411;p7"/>
            <p:cNvSpPr/>
            <p:nvPr/>
          </p:nvSpPr>
          <p:spPr>
            <a:xfrm>
              <a:off x="954160" y="4328359"/>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2" name="Google Shape;412;p7"/>
          <p:cNvSpPr txBox="1"/>
          <p:nvPr/>
        </p:nvSpPr>
        <p:spPr>
          <a:xfrm>
            <a:off x="1357025" y="4796600"/>
            <a:ext cx="31323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Young adults (18:35)</a:t>
            </a:r>
            <a:endParaRPr sz="2400">
              <a:solidFill>
                <a:schemeClr val="dk1"/>
              </a:solidFill>
              <a:latin typeface="Roboto"/>
              <a:ea typeface="Roboto"/>
              <a:cs typeface="Roboto"/>
              <a:sym typeface="Roboto"/>
            </a:endParaRPr>
          </a:p>
        </p:txBody>
      </p:sp>
      <p:sp>
        <p:nvSpPr>
          <p:cNvPr id="413" name="Google Shape;413;p7"/>
          <p:cNvSpPr txBox="1"/>
          <p:nvPr/>
        </p:nvSpPr>
        <p:spPr>
          <a:xfrm>
            <a:off x="1357025" y="6184250"/>
            <a:ext cx="3132300" cy="17964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Passionate readers  looking for  community-driven  experiences.</a:t>
            </a:r>
            <a:endParaRPr sz="2400">
              <a:solidFill>
                <a:schemeClr val="dk1"/>
              </a:solidFill>
              <a:latin typeface="Roboto"/>
              <a:ea typeface="Roboto"/>
              <a:cs typeface="Roboto"/>
              <a:sym typeface="Roboto"/>
            </a:endParaRPr>
          </a:p>
        </p:txBody>
      </p:sp>
      <p:sp>
        <p:nvSpPr>
          <p:cNvPr id="414" name="Google Shape;414;p7"/>
          <p:cNvSpPr/>
          <p:nvPr/>
        </p:nvSpPr>
        <p:spPr>
          <a:xfrm>
            <a:off x="7278847" y="4332377"/>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7"/>
          <p:cNvSpPr txBox="1"/>
          <p:nvPr/>
        </p:nvSpPr>
        <p:spPr>
          <a:xfrm>
            <a:off x="7681699" y="4800625"/>
            <a:ext cx="30612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University Students</a:t>
            </a:r>
            <a:endParaRPr sz="2400">
              <a:solidFill>
                <a:schemeClr val="dk1"/>
              </a:solidFill>
              <a:latin typeface="Roboto"/>
              <a:ea typeface="Roboto"/>
              <a:cs typeface="Roboto"/>
              <a:sym typeface="Roboto"/>
            </a:endParaRPr>
          </a:p>
        </p:txBody>
      </p:sp>
      <p:sp>
        <p:nvSpPr>
          <p:cNvPr id="416" name="Google Shape;416;p7"/>
          <p:cNvSpPr txBox="1"/>
          <p:nvPr/>
        </p:nvSpPr>
        <p:spPr>
          <a:xfrm>
            <a:off x="7656348" y="6184250"/>
            <a:ext cx="3186300" cy="17964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seeking affordable  and engaging ways  to access books and  build connections.</a:t>
            </a:r>
            <a:endParaRPr sz="2400">
              <a:solidFill>
                <a:schemeClr val="dk1"/>
              </a:solidFill>
              <a:latin typeface="Roboto"/>
              <a:ea typeface="Roboto"/>
              <a:cs typeface="Roboto"/>
              <a:sym typeface="Roboto"/>
            </a:endParaRPr>
          </a:p>
        </p:txBody>
      </p:sp>
      <p:sp>
        <p:nvSpPr>
          <p:cNvPr id="417" name="Google Shape;417;p7"/>
          <p:cNvSpPr/>
          <p:nvPr/>
        </p:nvSpPr>
        <p:spPr>
          <a:xfrm>
            <a:off x="13606803" y="4326108"/>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7"/>
          <p:cNvSpPr txBox="1"/>
          <p:nvPr/>
        </p:nvSpPr>
        <p:spPr>
          <a:xfrm>
            <a:off x="14009676" y="4794350"/>
            <a:ext cx="24993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Casual Readers</a:t>
            </a:r>
            <a:endParaRPr sz="2400">
              <a:solidFill>
                <a:schemeClr val="dk1"/>
              </a:solidFill>
              <a:latin typeface="Roboto"/>
              <a:ea typeface="Roboto"/>
              <a:cs typeface="Roboto"/>
              <a:sym typeface="Roboto"/>
            </a:endParaRPr>
          </a:p>
        </p:txBody>
      </p:sp>
      <p:sp>
        <p:nvSpPr>
          <p:cNvPr id="419" name="Google Shape;419;p7"/>
          <p:cNvSpPr txBox="1"/>
          <p:nvPr/>
        </p:nvSpPr>
        <p:spPr>
          <a:xfrm>
            <a:off x="14009676" y="5782400"/>
            <a:ext cx="3061200" cy="2229300"/>
          </a:xfrm>
          <a:prstGeom prst="rect">
            <a:avLst/>
          </a:prstGeom>
          <a:noFill/>
          <a:ln>
            <a:noFill/>
          </a:ln>
        </p:spPr>
        <p:txBody>
          <a:bodyPr anchorCtr="0" anchor="t" bIns="0" lIns="0" spcFirstLastPara="1" rIns="0" wrap="square" tIns="12700">
            <a:spAutoFit/>
          </a:bodyPr>
          <a:lstStyle/>
          <a:p>
            <a:pPr indent="0" lvl="0" marL="12700" marR="5080" rtl="0" algn="l">
              <a:lnSpc>
                <a:spcPct val="125000"/>
              </a:lnSpc>
              <a:spcBef>
                <a:spcPts val="0"/>
              </a:spcBef>
              <a:spcAft>
                <a:spcPts val="0"/>
              </a:spcAft>
              <a:buNone/>
            </a:pPr>
            <a:r>
              <a:rPr lang="en-US" sz="2400">
                <a:solidFill>
                  <a:schemeClr val="dk1"/>
                </a:solidFill>
                <a:latin typeface="Roboto"/>
                <a:ea typeface="Roboto"/>
                <a:cs typeface="Roboto"/>
                <a:sym typeface="Roboto"/>
              </a:rPr>
              <a:t>Motivated by the  chance to meet new  people and casually  share thoughts on  books.</a:t>
            </a:r>
            <a:endParaRPr sz="2400">
              <a:solidFill>
                <a:schemeClr val="dk1"/>
              </a:solidFill>
              <a:latin typeface="Roboto"/>
              <a:ea typeface="Roboto"/>
              <a:cs typeface="Roboto"/>
              <a:sym typeface="Roboto"/>
            </a:endParaRPr>
          </a:p>
        </p:txBody>
      </p:sp>
      <p:sp>
        <p:nvSpPr>
          <p:cNvPr id="420" name="Google Shape;420;p7"/>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21" name="Google Shape;421;p7"/>
          <p:cNvPicPr preferRelativeResize="0"/>
          <p:nvPr/>
        </p:nvPicPr>
        <p:blipFill>
          <a:blip r:embed="rId4">
            <a:alphaModFix/>
          </a:blip>
          <a:stretch>
            <a:fillRect/>
          </a:stretch>
        </p:blipFill>
        <p:spPr>
          <a:xfrm>
            <a:off x="16067450" y="563602"/>
            <a:ext cx="1273155" cy="14588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grpSp>
        <p:nvGrpSpPr>
          <p:cNvPr id="426" name="Google Shape;426;p8"/>
          <p:cNvGrpSpPr/>
          <p:nvPr/>
        </p:nvGrpSpPr>
        <p:grpSpPr>
          <a:xfrm>
            <a:off x="0" y="0"/>
            <a:ext cx="17221198" cy="9736270"/>
            <a:chOff x="0" y="0"/>
            <a:chExt cx="17221198" cy="9736270"/>
          </a:xfrm>
        </p:grpSpPr>
        <p:pic>
          <p:nvPicPr>
            <p:cNvPr id="427" name="Google Shape;427;p8"/>
            <p:cNvPicPr preferRelativeResize="0"/>
            <p:nvPr/>
          </p:nvPicPr>
          <p:blipFill rotWithShape="1">
            <a:blip r:embed="rId3">
              <a:alphaModFix/>
            </a:blip>
            <a:srcRect b="0" l="0" r="0" t="0"/>
            <a:stretch/>
          </p:blipFill>
          <p:spPr>
            <a:xfrm>
              <a:off x="0" y="0"/>
              <a:ext cx="17221198" cy="6861046"/>
            </a:xfrm>
            <a:prstGeom prst="rect">
              <a:avLst/>
            </a:prstGeom>
            <a:noFill/>
            <a:ln>
              <a:noFill/>
            </a:ln>
          </p:spPr>
        </p:pic>
        <p:sp>
          <p:nvSpPr>
            <p:cNvPr id="428" name="Google Shape;428;p8"/>
            <p:cNvSpPr/>
            <p:nvPr/>
          </p:nvSpPr>
          <p:spPr>
            <a:xfrm>
              <a:off x="3987356" y="5545270"/>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9" name="Google Shape;429;p8"/>
          <p:cNvSpPr txBox="1"/>
          <p:nvPr/>
        </p:nvSpPr>
        <p:spPr>
          <a:xfrm>
            <a:off x="4390225" y="5860425"/>
            <a:ext cx="3256200" cy="8535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b="1" lang="en-US" sz="2400">
                <a:solidFill>
                  <a:srgbClr val="FFFFFF"/>
                </a:solidFill>
                <a:latin typeface="Roboto"/>
                <a:ea typeface="Roboto"/>
                <a:cs typeface="Roboto"/>
                <a:sym typeface="Roboto"/>
              </a:rPr>
              <a:t>Prefer In-Person  Events</a:t>
            </a:r>
            <a:endParaRPr sz="2400">
              <a:solidFill>
                <a:schemeClr val="dk1"/>
              </a:solidFill>
              <a:latin typeface="Roboto"/>
              <a:ea typeface="Roboto"/>
              <a:cs typeface="Roboto"/>
              <a:sym typeface="Roboto"/>
            </a:endParaRPr>
          </a:p>
        </p:txBody>
      </p:sp>
      <p:sp>
        <p:nvSpPr>
          <p:cNvPr id="430" name="Google Shape;430;p8"/>
          <p:cNvSpPr txBox="1"/>
          <p:nvPr/>
        </p:nvSpPr>
        <p:spPr>
          <a:xfrm>
            <a:off x="4390226" y="7404225"/>
            <a:ext cx="2986500" cy="17964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65% of respondents  prefer face-to-face  discussions for  deeper connections.</a:t>
            </a:r>
            <a:endParaRPr sz="2400">
              <a:solidFill>
                <a:schemeClr val="dk1"/>
              </a:solidFill>
              <a:latin typeface="Roboto"/>
              <a:ea typeface="Roboto"/>
              <a:cs typeface="Roboto"/>
              <a:sym typeface="Roboto"/>
            </a:endParaRPr>
          </a:p>
        </p:txBody>
      </p:sp>
      <p:sp>
        <p:nvSpPr>
          <p:cNvPr id="431" name="Google Shape;431;p8"/>
          <p:cNvSpPr/>
          <p:nvPr/>
        </p:nvSpPr>
        <p:spPr>
          <a:xfrm>
            <a:off x="10729787" y="5549284"/>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8"/>
          <p:cNvSpPr txBox="1"/>
          <p:nvPr/>
        </p:nvSpPr>
        <p:spPr>
          <a:xfrm>
            <a:off x="11015600" y="5860425"/>
            <a:ext cx="2425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Social Media</a:t>
            </a:r>
            <a:endParaRPr sz="2400">
              <a:solidFill>
                <a:schemeClr val="dk1"/>
              </a:solidFill>
              <a:latin typeface="Roboto"/>
              <a:ea typeface="Roboto"/>
              <a:cs typeface="Roboto"/>
              <a:sym typeface="Roboto"/>
            </a:endParaRPr>
          </a:p>
        </p:txBody>
      </p:sp>
      <p:sp>
        <p:nvSpPr>
          <p:cNvPr id="433" name="Google Shape;433;p8"/>
          <p:cNvSpPr txBox="1"/>
          <p:nvPr/>
        </p:nvSpPr>
        <p:spPr>
          <a:xfrm>
            <a:off x="11144225" y="6932925"/>
            <a:ext cx="3069600" cy="22677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Most participants  discover events  through platforms  like Instagram and  Facebook.</a:t>
            </a:r>
            <a:endParaRPr sz="2400">
              <a:solidFill>
                <a:schemeClr val="dk1"/>
              </a:solidFill>
              <a:latin typeface="Roboto"/>
              <a:ea typeface="Roboto"/>
              <a:cs typeface="Roboto"/>
              <a:sym typeface="Roboto"/>
            </a:endParaRPr>
          </a:p>
        </p:txBody>
      </p:sp>
      <p:sp>
        <p:nvSpPr>
          <p:cNvPr id="434" name="Google Shape;434;p8"/>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35" name="Google Shape;435;p8"/>
          <p:cNvPicPr preferRelativeResize="0"/>
          <p:nvPr/>
        </p:nvPicPr>
        <p:blipFill>
          <a:blip r:embed="rId4">
            <a:alphaModFix/>
          </a:blip>
          <a:stretch>
            <a:fillRect/>
          </a:stretch>
        </p:blipFill>
        <p:spPr>
          <a:xfrm>
            <a:off x="16002050" y="660463"/>
            <a:ext cx="1371600" cy="1571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pSp>
        <p:nvGrpSpPr>
          <p:cNvPr id="440" name="Google Shape;440;p9"/>
          <p:cNvGrpSpPr/>
          <p:nvPr/>
        </p:nvGrpSpPr>
        <p:grpSpPr>
          <a:xfrm>
            <a:off x="0" y="5"/>
            <a:ext cx="15270479" cy="8523378"/>
            <a:chOff x="0" y="5"/>
            <a:chExt cx="15270479" cy="8523378"/>
          </a:xfrm>
        </p:grpSpPr>
        <p:pic>
          <p:nvPicPr>
            <p:cNvPr id="441" name="Google Shape;441;p9"/>
            <p:cNvPicPr preferRelativeResize="0"/>
            <p:nvPr/>
          </p:nvPicPr>
          <p:blipFill rotWithShape="1">
            <a:blip r:embed="rId3">
              <a:alphaModFix/>
            </a:blip>
            <a:srcRect b="0" l="0" r="0" t="0"/>
            <a:stretch/>
          </p:blipFill>
          <p:spPr>
            <a:xfrm>
              <a:off x="0" y="5"/>
              <a:ext cx="15270479" cy="5489441"/>
            </a:xfrm>
            <a:prstGeom prst="rect">
              <a:avLst/>
            </a:prstGeom>
            <a:noFill/>
            <a:ln>
              <a:noFill/>
            </a:ln>
          </p:spPr>
        </p:pic>
        <p:sp>
          <p:nvSpPr>
            <p:cNvPr id="442" name="Google Shape;442;p9"/>
            <p:cNvSpPr/>
            <p:nvPr/>
          </p:nvSpPr>
          <p:spPr>
            <a:xfrm>
              <a:off x="3864231" y="4332383"/>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3" name="Google Shape;443;p9"/>
          <p:cNvSpPr txBox="1"/>
          <p:nvPr/>
        </p:nvSpPr>
        <p:spPr>
          <a:xfrm>
            <a:off x="4267100" y="4800625"/>
            <a:ext cx="2583300" cy="751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Learning and Sharing</a:t>
            </a:r>
            <a:endParaRPr sz="2400">
              <a:solidFill>
                <a:schemeClr val="dk1"/>
              </a:solidFill>
              <a:latin typeface="Roboto"/>
              <a:ea typeface="Roboto"/>
              <a:cs typeface="Roboto"/>
              <a:sym typeface="Roboto"/>
            </a:endParaRPr>
          </a:p>
        </p:txBody>
      </p:sp>
      <p:sp>
        <p:nvSpPr>
          <p:cNvPr id="444" name="Google Shape;444;p9"/>
          <p:cNvSpPr txBox="1"/>
          <p:nvPr/>
        </p:nvSpPr>
        <p:spPr>
          <a:xfrm>
            <a:off x="4267095" y="6151939"/>
            <a:ext cx="2507615" cy="1892300"/>
          </a:xfrm>
          <a:prstGeom prst="rect">
            <a:avLst/>
          </a:prstGeom>
          <a:noFill/>
          <a:ln>
            <a:noFill/>
          </a:ln>
        </p:spPr>
        <p:txBody>
          <a:bodyPr anchorCtr="0" anchor="t" bIns="0" lIns="0" spcFirstLastPara="1" rIns="0" wrap="square" tIns="12700">
            <a:spAutoFit/>
          </a:bodyPr>
          <a:lstStyle/>
          <a:p>
            <a:pPr indent="0" lvl="0" marL="12700" marR="5080" rtl="0" algn="l">
              <a:lnSpc>
                <a:spcPct val="127600"/>
              </a:lnSpc>
              <a:spcBef>
                <a:spcPts val="0"/>
              </a:spcBef>
              <a:spcAft>
                <a:spcPts val="0"/>
              </a:spcAft>
              <a:buNone/>
            </a:pPr>
            <a:r>
              <a:rPr lang="en-US" sz="2400">
                <a:solidFill>
                  <a:schemeClr val="dk1"/>
                </a:solidFill>
                <a:latin typeface="Roboto"/>
                <a:ea typeface="Roboto"/>
                <a:cs typeface="Roboto"/>
                <a:sym typeface="Roboto"/>
              </a:rPr>
              <a:t>75% attend book  clubs to share their  opinions and learn  from others.</a:t>
            </a:r>
            <a:endParaRPr sz="2400">
              <a:solidFill>
                <a:schemeClr val="dk1"/>
              </a:solidFill>
              <a:latin typeface="Roboto"/>
              <a:ea typeface="Roboto"/>
              <a:cs typeface="Roboto"/>
              <a:sym typeface="Roboto"/>
            </a:endParaRPr>
          </a:p>
        </p:txBody>
      </p:sp>
      <p:sp>
        <p:nvSpPr>
          <p:cNvPr id="445" name="Google Shape;445;p9"/>
          <p:cNvSpPr/>
          <p:nvPr/>
        </p:nvSpPr>
        <p:spPr>
          <a:xfrm>
            <a:off x="10864215" y="4326113"/>
            <a:ext cx="3733800" cy="4191000"/>
          </a:xfrm>
          <a:custGeom>
            <a:rect b="b" l="l" r="r" t="t"/>
            <a:pathLst>
              <a:path extrusionOk="0" h="4191000" w="3733800">
                <a:moveTo>
                  <a:pt x="3547109" y="4190999"/>
                </a:moveTo>
                <a:lnTo>
                  <a:pt x="186689" y="4190999"/>
                </a:lnTo>
                <a:lnTo>
                  <a:pt x="177518" y="4190775"/>
                </a:lnTo>
                <a:lnTo>
                  <a:pt x="132496" y="4182962"/>
                </a:lnTo>
                <a:lnTo>
                  <a:pt x="90721" y="4164445"/>
                </a:lnTo>
                <a:lnTo>
                  <a:pt x="54680" y="4136319"/>
                </a:lnTo>
                <a:lnTo>
                  <a:pt x="26553" y="4100278"/>
                </a:lnTo>
                <a:lnTo>
                  <a:pt x="8036" y="4058502"/>
                </a:lnTo>
                <a:lnTo>
                  <a:pt x="224" y="4013481"/>
                </a:lnTo>
                <a:lnTo>
                  <a:pt x="0" y="4004309"/>
                </a:lnTo>
                <a:lnTo>
                  <a:pt x="0" y="186689"/>
                </a:lnTo>
                <a:lnTo>
                  <a:pt x="5596" y="141316"/>
                </a:lnTo>
                <a:lnTo>
                  <a:pt x="22042" y="98683"/>
                </a:lnTo>
                <a:lnTo>
                  <a:pt x="48353" y="61324"/>
                </a:lnTo>
                <a:lnTo>
                  <a:pt x="82970" y="31462"/>
                </a:lnTo>
                <a:lnTo>
                  <a:pt x="123806" y="10908"/>
                </a:lnTo>
                <a:lnTo>
                  <a:pt x="168390" y="896"/>
                </a:lnTo>
                <a:lnTo>
                  <a:pt x="186689" y="0"/>
                </a:lnTo>
                <a:lnTo>
                  <a:pt x="3547109" y="0"/>
                </a:lnTo>
                <a:lnTo>
                  <a:pt x="3592482" y="5596"/>
                </a:lnTo>
                <a:lnTo>
                  <a:pt x="3635115" y="22042"/>
                </a:lnTo>
                <a:lnTo>
                  <a:pt x="3672475" y="48353"/>
                </a:lnTo>
                <a:lnTo>
                  <a:pt x="3702336" y="82970"/>
                </a:lnTo>
                <a:lnTo>
                  <a:pt x="3722891" y="123806"/>
                </a:lnTo>
                <a:lnTo>
                  <a:pt x="3732902" y="168390"/>
                </a:lnTo>
                <a:lnTo>
                  <a:pt x="3733799" y="186689"/>
                </a:lnTo>
                <a:lnTo>
                  <a:pt x="3733799" y="4004309"/>
                </a:lnTo>
                <a:lnTo>
                  <a:pt x="3728202" y="4049682"/>
                </a:lnTo>
                <a:lnTo>
                  <a:pt x="3711757" y="4092315"/>
                </a:lnTo>
                <a:lnTo>
                  <a:pt x="3685445" y="4129675"/>
                </a:lnTo>
                <a:lnTo>
                  <a:pt x="3650828" y="4159536"/>
                </a:lnTo>
                <a:lnTo>
                  <a:pt x="3609993" y="4180090"/>
                </a:lnTo>
                <a:lnTo>
                  <a:pt x="3565408" y="4190102"/>
                </a:lnTo>
                <a:lnTo>
                  <a:pt x="3547109" y="4190999"/>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9"/>
          <p:cNvSpPr txBox="1"/>
          <p:nvPr/>
        </p:nvSpPr>
        <p:spPr>
          <a:xfrm>
            <a:off x="11267078" y="4794361"/>
            <a:ext cx="288798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Roboto"/>
                <a:ea typeface="Roboto"/>
                <a:cs typeface="Roboto"/>
                <a:sym typeface="Roboto"/>
              </a:rPr>
              <a:t>Building Connections</a:t>
            </a:r>
            <a:endParaRPr sz="2400">
              <a:solidFill>
                <a:schemeClr val="dk1"/>
              </a:solidFill>
              <a:latin typeface="Roboto"/>
              <a:ea typeface="Roboto"/>
              <a:cs typeface="Roboto"/>
              <a:sym typeface="Roboto"/>
            </a:endParaRPr>
          </a:p>
        </p:txBody>
      </p:sp>
      <p:sp>
        <p:nvSpPr>
          <p:cNvPr id="447" name="Google Shape;447;p9"/>
          <p:cNvSpPr txBox="1"/>
          <p:nvPr/>
        </p:nvSpPr>
        <p:spPr>
          <a:xfrm>
            <a:off x="11267078" y="6182002"/>
            <a:ext cx="2748900" cy="2229300"/>
          </a:xfrm>
          <a:prstGeom prst="rect">
            <a:avLst/>
          </a:prstGeom>
          <a:noFill/>
          <a:ln>
            <a:noFill/>
          </a:ln>
        </p:spPr>
        <p:txBody>
          <a:bodyPr anchorCtr="0" anchor="t" bIns="0" lIns="0" spcFirstLastPara="1" rIns="0" wrap="square" tIns="12700">
            <a:spAutoFit/>
          </a:bodyPr>
          <a:lstStyle/>
          <a:p>
            <a:pPr indent="0" lvl="0" marL="12700" marR="5080" rtl="0" algn="l">
              <a:lnSpc>
                <a:spcPct val="125000"/>
              </a:lnSpc>
              <a:spcBef>
                <a:spcPts val="0"/>
              </a:spcBef>
              <a:spcAft>
                <a:spcPts val="0"/>
              </a:spcAft>
              <a:buNone/>
            </a:pPr>
            <a:r>
              <a:rPr lang="en-US" sz="2400">
                <a:solidFill>
                  <a:schemeClr val="dk1"/>
                </a:solidFill>
                <a:latin typeface="Roboto"/>
                <a:ea typeface="Roboto"/>
                <a:cs typeface="Roboto"/>
                <a:sym typeface="Roboto"/>
              </a:rPr>
              <a:t>Socializing with like-minded individuals is  a key driver for event  attendance.</a:t>
            </a:r>
            <a:endParaRPr sz="2400">
              <a:solidFill>
                <a:schemeClr val="dk1"/>
              </a:solidFill>
              <a:latin typeface="Roboto"/>
              <a:ea typeface="Roboto"/>
              <a:cs typeface="Roboto"/>
              <a:sym typeface="Roboto"/>
            </a:endParaRPr>
          </a:p>
        </p:txBody>
      </p:sp>
      <p:sp>
        <p:nvSpPr>
          <p:cNvPr id="448" name="Google Shape;448;p9"/>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49" name="Google Shape;449;p9"/>
          <p:cNvPicPr preferRelativeResize="0"/>
          <p:nvPr/>
        </p:nvPicPr>
        <p:blipFill>
          <a:blip r:embed="rId4">
            <a:alphaModFix/>
          </a:blip>
          <a:stretch>
            <a:fillRect/>
          </a:stretch>
        </p:blipFill>
        <p:spPr>
          <a:xfrm>
            <a:off x="16002054" y="891850"/>
            <a:ext cx="1371600" cy="1571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30972f97acc_0_0"/>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5" name="Google Shape;455;g30972f97acc_0_0"/>
          <p:cNvSpPr txBox="1"/>
          <p:nvPr/>
        </p:nvSpPr>
        <p:spPr>
          <a:xfrm>
            <a:off x="348150" y="0"/>
            <a:ext cx="12286800" cy="11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7000">
              <a:solidFill>
                <a:srgbClr val="FFBC4F"/>
              </a:solidFill>
              <a:latin typeface="Playfair Display"/>
              <a:ea typeface="Playfair Display"/>
              <a:cs typeface="Playfair Display"/>
              <a:sym typeface="Playfair Display"/>
            </a:endParaRPr>
          </a:p>
        </p:txBody>
      </p:sp>
      <p:graphicFrame>
        <p:nvGraphicFramePr>
          <p:cNvPr id="456" name="Google Shape;456;g30972f97acc_0_0"/>
          <p:cNvGraphicFramePr/>
          <p:nvPr/>
        </p:nvGraphicFramePr>
        <p:xfrm>
          <a:off x="575400" y="1506700"/>
          <a:ext cx="3000000" cy="3000000"/>
        </p:xfrm>
        <a:graphic>
          <a:graphicData uri="http://schemas.openxmlformats.org/drawingml/2006/table">
            <a:tbl>
              <a:tblPr>
                <a:noFill/>
                <a:tableStyleId>{E71277F9-ABA3-44E5-8371-58DC16F07237}</a:tableStyleId>
              </a:tblPr>
              <a:tblGrid>
                <a:gridCol w="1707425"/>
                <a:gridCol w="1745375"/>
                <a:gridCol w="3101825"/>
                <a:gridCol w="1498725"/>
                <a:gridCol w="1906625"/>
                <a:gridCol w="1660000"/>
                <a:gridCol w="1365950"/>
                <a:gridCol w="1593575"/>
              </a:tblGrid>
              <a:tr h="449400">
                <a:tc>
                  <a:txBody>
                    <a:bodyPr/>
                    <a:lstStyle/>
                    <a:p>
                      <a:pPr indent="0" lvl="0" marL="0" rtl="0" algn="ctr">
                        <a:lnSpc>
                          <a:spcPct val="115000"/>
                        </a:lnSpc>
                        <a:spcBef>
                          <a:spcPts val="0"/>
                        </a:spcBef>
                        <a:spcAft>
                          <a:spcPts val="0"/>
                        </a:spcAft>
                        <a:buNone/>
                      </a:pPr>
                      <a:r>
                        <a:rPr b="1" lang="en-US" sz="2200">
                          <a:solidFill>
                            <a:srgbClr val="FFFFFF"/>
                          </a:solidFill>
                          <a:latin typeface="Roboto"/>
                          <a:ea typeface="Roboto"/>
                          <a:cs typeface="Roboto"/>
                          <a:sym typeface="Roboto"/>
                        </a:rPr>
                        <a:t>Content</a:t>
                      </a:r>
                      <a:endParaRPr b="1" sz="2200">
                        <a:solidFill>
                          <a:srgbClr val="FFFFFF"/>
                        </a:solidFill>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0"/>
                      </a:ext>
                    </a:extLst>
                  </a:tcPr>
                </a:tc>
                <a:tc>
                  <a:txBody>
                    <a:bodyPr/>
                    <a:lstStyle/>
                    <a:p>
                      <a:pPr indent="0" lvl="0" marL="0" rtl="0" algn="ctr">
                        <a:lnSpc>
                          <a:spcPct val="115000"/>
                        </a:lnSpc>
                        <a:spcBef>
                          <a:spcPts val="0"/>
                        </a:spcBef>
                        <a:spcAft>
                          <a:spcPts val="0"/>
                        </a:spcAft>
                        <a:buNone/>
                      </a:pPr>
                      <a:r>
                        <a:rPr lang="en-US" sz="2200">
                          <a:solidFill>
                            <a:srgbClr val="FFFFFF"/>
                          </a:solidFill>
                          <a:latin typeface="Roboto"/>
                          <a:ea typeface="Roboto"/>
                          <a:cs typeface="Roboto"/>
                          <a:sym typeface="Roboto"/>
                        </a:rPr>
                        <a:t>Type</a:t>
                      </a:r>
                      <a:endParaRPr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1"/>
                      </a:ext>
                    </a:extLst>
                  </a:tcPr>
                </a:tc>
                <a:tc>
                  <a:txBody>
                    <a:bodyPr/>
                    <a:lstStyle/>
                    <a:p>
                      <a:pPr indent="0" lvl="0" marL="0" rtl="0" algn="ctr">
                        <a:lnSpc>
                          <a:spcPct val="115000"/>
                        </a:lnSpc>
                        <a:spcBef>
                          <a:spcPts val="0"/>
                        </a:spcBef>
                        <a:spcAft>
                          <a:spcPts val="0"/>
                        </a:spcAft>
                        <a:buNone/>
                      </a:pPr>
                      <a:r>
                        <a:rPr b="1" lang="en-US" sz="2200">
                          <a:solidFill>
                            <a:srgbClr val="FFFFFF"/>
                          </a:solidFill>
                          <a:latin typeface="Roboto"/>
                          <a:ea typeface="Roboto"/>
                          <a:cs typeface="Roboto"/>
                          <a:sym typeface="Roboto"/>
                        </a:rPr>
                        <a:t>Details</a:t>
                      </a:r>
                      <a:endParaRPr b="1"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2"/>
                      </a:ext>
                    </a:extLst>
                  </a:tcPr>
                </a:tc>
                <a:tc>
                  <a:txBody>
                    <a:bodyPr/>
                    <a:lstStyle/>
                    <a:p>
                      <a:pPr indent="0" lvl="0" marL="0" rtl="0" algn="ctr">
                        <a:lnSpc>
                          <a:spcPct val="115000"/>
                        </a:lnSpc>
                        <a:spcBef>
                          <a:spcPts val="0"/>
                        </a:spcBef>
                        <a:spcAft>
                          <a:spcPts val="0"/>
                        </a:spcAft>
                        <a:buNone/>
                      </a:pPr>
                      <a:r>
                        <a:rPr b="1" lang="en-US" sz="2200">
                          <a:solidFill>
                            <a:srgbClr val="FFFFFF"/>
                          </a:solidFill>
                          <a:latin typeface="Roboto"/>
                          <a:ea typeface="Roboto"/>
                          <a:cs typeface="Roboto"/>
                          <a:sym typeface="Roboto"/>
                        </a:rPr>
                        <a:t>Status</a:t>
                      </a:r>
                      <a:endParaRPr b="1"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3"/>
                      </a:ext>
                    </a:extLst>
                  </a:tcPr>
                </a:tc>
                <a:tc>
                  <a:txBody>
                    <a:bodyPr/>
                    <a:lstStyle/>
                    <a:p>
                      <a:pPr indent="0" lvl="0" marL="0" rtl="0" algn="ctr">
                        <a:lnSpc>
                          <a:spcPct val="115000"/>
                        </a:lnSpc>
                        <a:spcBef>
                          <a:spcPts val="0"/>
                        </a:spcBef>
                        <a:spcAft>
                          <a:spcPts val="0"/>
                        </a:spcAft>
                        <a:buNone/>
                      </a:pPr>
                      <a:r>
                        <a:rPr lang="en-US" sz="2200">
                          <a:solidFill>
                            <a:srgbClr val="FFFFFF"/>
                          </a:solidFill>
                          <a:latin typeface="Roboto"/>
                          <a:ea typeface="Roboto"/>
                          <a:cs typeface="Roboto"/>
                          <a:sym typeface="Roboto"/>
                        </a:rPr>
                        <a:t>Post date</a:t>
                      </a:r>
                      <a:endParaRPr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4"/>
                      </a:ext>
                    </a:extLst>
                  </a:tcPr>
                </a:tc>
                <a:tc>
                  <a:txBody>
                    <a:bodyPr/>
                    <a:lstStyle/>
                    <a:p>
                      <a:pPr indent="0" lvl="0" marL="0" rtl="0" algn="ctr">
                        <a:lnSpc>
                          <a:spcPct val="115000"/>
                        </a:lnSpc>
                        <a:spcBef>
                          <a:spcPts val="0"/>
                        </a:spcBef>
                        <a:spcAft>
                          <a:spcPts val="0"/>
                        </a:spcAft>
                        <a:buNone/>
                      </a:pPr>
                      <a:r>
                        <a:t/>
                      </a:r>
                      <a:endParaRPr b="1"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5"/>
                      </a:ext>
                    </a:extLst>
                  </a:tcPr>
                </a:tc>
                <a:tc>
                  <a:txBody>
                    <a:bodyPr/>
                    <a:lstStyle/>
                    <a:p>
                      <a:pPr indent="0" lvl="0" marL="0" rtl="0" algn="ctr">
                        <a:lnSpc>
                          <a:spcPct val="115000"/>
                        </a:lnSpc>
                        <a:spcBef>
                          <a:spcPts val="0"/>
                        </a:spcBef>
                        <a:spcAft>
                          <a:spcPts val="0"/>
                        </a:spcAft>
                        <a:buNone/>
                      </a:pPr>
                      <a:r>
                        <a:t/>
                      </a:r>
                      <a:endParaRPr b="1"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FFBC50"/>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6"/>
                      </a:ext>
                    </a:extLst>
                  </a:tcPr>
                </a:tc>
                <a:tc>
                  <a:txBody>
                    <a:bodyPr/>
                    <a:lstStyle/>
                    <a:p>
                      <a:pPr indent="0" lvl="0" marL="0" rtl="0" algn="ctr">
                        <a:lnSpc>
                          <a:spcPct val="115000"/>
                        </a:lnSpc>
                        <a:spcBef>
                          <a:spcPts val="0"/>
                        </a:spcBef>
                        <a:spcAft>
                          <a:spcPts val="0"/>
                        </a:spcAft>
                        <a:buNone/>
                      </a:pPr>
                      <a:r>
                        <a:t/>
                      </a:r>
                      <a:endParaRPr b="1" sz="2200">
                        <a:solidFill>
                          <a:srgbClr val="FFFFFF"/>
                        </a:solidFill>
                        <a:latin typeface="Roboto"/>
                        <a:ea typeface="Roboto"/>
                        <a:cs typeface="Roboto"/>
                        <a:sym typeface="Roboto"/>
                      </a:endParaRPr>
                    </a:p>
                  </a:txBody>
                  <a:tcPr marT="19050" marB="19050" marR="76200" marL="76200" anchor="ctr">
                    <a:lnL cap="flat" cmpd="sng" w="7625">
                      <a:solidFill>
                        <a:srgbClr val="FFBC50"/>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BF8D3C"/>
                      </a:solidFill>
                      <a:prstDash val="solid"/>
                      <a:round/>
                      <a:headEnd len="sm" w="sm" type="none"/>
                      <a:tailEnd len="sm" w="sm" type="none"/>
                    </a:lnB>
                    <a:solidFill>
                      <a:srgbClr val="FFBC50"/>
                    </a:solidFill>
                    <a:extLst>
                      <a:ext uri="http://customooxmlschemas.google.com/">
                        <go:slidesCustomData xmlns:go="http://customooxmlschemas.google.com/" cellId="456:0: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Teaser</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في حاجة كبيرة بتتحضر في سطر!</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10/3/2024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BF8D3C"/>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Teaser</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في حاجة كبيرة بتحضر في سطر</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10/3/2024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Teaser</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3: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3: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Coming soon</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3: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3: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10/11/2024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3: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3: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3: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3: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Teaser</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4: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4: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Coming soon</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4: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4: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10/11/2024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4: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4: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4: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4: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Reveal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5: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5: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Book club reveal</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5: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5: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10/13/2024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5: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5: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5: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5: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Reveal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6: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6: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Book club reveal</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6: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6: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10/13/2024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6: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6: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6: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6: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Engagement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7: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7: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Guess the words</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7: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7: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10/12/2024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7: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7: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7: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7: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Engagement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8: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8: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Guess the words</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8: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8: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10/12/2024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8: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8: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8: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8: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Promotional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9: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9: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Why to come to the club</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9: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9: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10/15/2024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9: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9: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9: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9: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Promotional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0: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0: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Why to come to the club</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0: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0: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10/15/2024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0: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0: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0: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0: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Discount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50% offer</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10/21/2024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1: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1: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1: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1: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Discount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2: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2: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50% offer</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2: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2: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10/21/2024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2: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2: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2: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2: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Discount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 friends offer</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10/21/2024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3: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3: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3: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3: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Discount</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4: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4: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2 friends offer</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4: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4: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10/21/2024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4: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4: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4: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4: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Educational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5: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5: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Book recommendations</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5: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Under review</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5:3"/>
                      </a:ext>
                    </a:extLst>
                  </a:tcPr>
                </a:tc>
                <a:tc>
                  <a:txBody>
                    <a:bodyPr/>
                    <a:lstStyle/>
                    <a:p>
                      <a:pPr indent="0" lvl="0" marL="0" rtl="0" algn="l">
                        <a:spcBef>
                          <a:spcPts val="0"/>
                        </a:spcBef>
                        <a:spcAft>
                          <a:spcPts val="0"/>
                        </a:spcAft>
                        <a:buNone/>
                      </a:pPr>
                      <a:r>
                        <a:t/>
                      </a:r>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5: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5: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5: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5: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Educational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6: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6: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Book recommendations</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6: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Published</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6: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10/18/2024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6: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6: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6: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6: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Reveal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7: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7: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reveal of the book club host</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7: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In progress</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7: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10/22/2024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7: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7: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7: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7: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Reveal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8: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8: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reveal of the book club host</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8: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In progress</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8: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10/22/2024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18: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8: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8: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8: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Educational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9:0"/>
                      </a:ext>
                    </a:extLst>
                  </a:tcPr>
                </a:tc>
                <a:tc>
                  <a:txBody>
                    <a:bodyPr/>
                    <a:lstStyle/>
                    <a:p>
                      <a:pPr indent="0" lvl="0" marL="0" rtl="0" algn="l">
                        <a:lnSpc>
                          <a:spcPct val="115000"/>
                        </a:lnSpc>
                        <a:spcBef>
                          <a:spcPts val="0"/>
                        </a:spcBef>
                        <a:spcAft>
                          <a:spcPts val="0"/>
                        </a:spcAft>
                        <a:buNone/>
                      </a:pPr>
                      <a:r>
                        <a:rPr lang="en-US" sz="1800">
                          <a:solidFill>
                            <a:srgbClr val="473821"/>
                          </a:solidFill>
                          <a:latin typeface="Roboto"/>
                          <a:ea typeface="Roboto"/>
                          <a:cs typeface="Roboto"/>
                          <a:sym typeface="Roboto"/>
                        </a:rPr>
                        <a:t>Facebook</a:t>
                      </a:r>
                      <a:endParaRPr sz="1800">
                        <a:solidFill>
                          <a:srgbClr val="473821"/>
                        </a:solidFill>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9: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peoples opinion on the book</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9: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In progress</a:t>
                      </a:r>
                      <a:endParaRPr sz="1800">
                        <a:latin typeface="Roboto"/>
                        <a:ea typeface="Roboto"/>
                        <a:cs typeface="Roboto"/>
                        <a:sym typeface="Roboto"/>
                      </a:endParaRPr>
                    </a:p>
                  </a:txBody>
                  <a:tcPr marT="19050" marB="19050" marR="28575" marL="28575"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9: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10/20/2024</a:t>
                      </a:r>
                      <a:endParaRPr sz="1800">
                        <a:latin typeface="Roboto"/>
                        <a:ea typeface="Roboto"/>
                        <a:cs typeface="Roboto"/>
                        <a:sym typeface="Roboto"/>
                      </a:endParaRPr>
                    </a:p>
                  </a:txBody>
                  <a:tcPr marT="19050" marB="19050" marR="76200" marL="76200" anchor="ctr">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FFFFF"/>
                    </a:solidFill>
                    <a:extLst>
                      <a:ext uri="http://customooxmlschemas.google.com/">
                        <go:slidesCustomData xmlns:go="http://customooxmlschemas.google.com/" cellId="456:19: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9: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FFFFFF"/>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9: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FFFFF"/>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19:7"/>
                      </a:ext>
                    </a:extLst>
                  </a:tcPr>
                </a:tc>
              </a:tr>
              <a:tr h="394400">
                <a:tc>
                  <a:txBody>
                    <a:bodyPr/>
                    <a:lstStyle/>
                    <a:p>
                      <a:pPr indent="0" lvl="0" marL="0" rtl="0" algn="ctr">
                        <a:lnSpc>
                          <a:spcPct val="115000"/>
                        </a:lnSpc>
                        <a:spcBef>
                          <a:spcPts val="0"/>
                        </a:spcBef>
                        <a:spcAft>
                          <a:spcPts val="0"/>
                        </a:spcAft>
                        <a:buNone/>
                      </a:pPr>
                      <a:r>
                        <a:rPr b="1" lang="en-US" sz="1800">
                          <a:latin typeface="Roboto"/>
                          <a:ea typeface="Roboto"/>
                          <a:cs typeface="Roboto"/>
                          <a:sym typeface="Roboto"/>
                        </a:rPr>
                        <a:t>Educational</a:t>
                      </a:r>
                      <a:endParaRPr b="1" sz="1800">
                        <a:latin typeface="Roboto"/>
                        <a:ea typeface="Roboto"/>
                        <a:cs typeface="Roboto"/>
                        <a:sym typeface="Roboto"/>
                      </a:endParaRPr>
                    </a:p>
                  </a:txBody>
                  <a:tcPr marT="19050" marB="19050" marR="76200" marL="76200" anchor="ctr">
                    <a:lnL cap="flat" cmpd="sng" w="7625">
                      <a:solidFill>
                        <a:srgbClr val="BF8D3C"/>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0"/>
                      </a:ext>
                    </a:extLst>
                  </a:tcPr>
                </a:tc>
                <a:tc>
                  <a:txBody>
                    <a:bodyPr/>
                    <a:lstStyle/>
                    <a:p>
                      <a:pPr indent="0" lvl="0" marL="0" rtl="0" algn="l">
                        <a:lnSpc>
                          <a:spcPct val="115000"/>
                        </a:lnSpc>
                        <a:spcBef>
                          <a:spcPts val="0"/>
                        </a:spcBef>
                        <a:spcAft>
                          <a:spcPts val="0"/>
                        </a:spcAft>
                        <a:buNone/>
                      </a:pPr>
                      <a:r>
                        <a:rPr lang="en-US" sz="1800">
                          <a:solidFill>
                            <a:srgbClr val="3D3D3D"/>
                          </a:solidFill>
                          <a:latin typeface="Roboto"/>
                          <a:ea typeface="Roboto"/>
                          <a:cs typeface="Roboto"/>
                          <a:sym typeface="Roboto"/>
                        </a:rPr>
                        <a:t>Instagram</a:t>
                      </a:r>
                      <a:endParaRPr sz="1800">
                        <a:solidFill>
                          <a:srgbClr val="3D3D3D"/>
                        </a:solidFill>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1"/>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peoples opinion on the book</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2"/>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In progress</a:t>
                      </a:r>
                      <a:endParaRPr sz="1800">
                        <a:latin typeface="Roboto"/>
                        <a:ea typeface="Roboto"/>
                        <a:cs typeface="Roboto"/>
                        <a:sym typeface="Roboto"/>
                      </a:endParaRPr>
                    </a:p>
                  </a:txBody>
                  <a:tcPr marT="19050" marB="19050" marR="28575" marL="28575"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3"/>
                      </a:ext>
                    </a:extLst>
                  </a:tcPr>
                </a:tc>
                <a:tc>
                  <a:txBody>
                    <a:bodyPr/>
                    <a:lstStyle/>
                    <a:p>
                      <a:pPr indent="0" lvl="0" marL="0" rtl="0" algn="ctr">
                        <a:lnSpc>
                          <a:spcPct val="115000"/>
                        </a:lnSpc>
                        <a:spcBef>
                          <a:spcPts val="0"/>
                        </a:spcBef>
                        <a:spcAft>
                          <a:spcPts val="0"/>
                        </a:spcAft>
                        <a:buNone/>
                      </a:pPr>
                      <a:r>
                        <a:rPr lang="en-US" sz="1800">
                          <a:latin typeface="Roboto"/>
                          <a:ea typeface="Roboto"/>
                          <a:cs typeface="Roboto"/>
                          <a:sym typeface="Roboto"/>
                        </a:rPr>
                        <a:t>10/20/2024</a:t>
                      </a:r>
                      <a:endParaRPr sz="1800">
                        <a:latin typeface="Roboto"/>
                        <a:ea typeface="Roboto"/>
                        <a:cs typeface="Roboto"/>
                        <a:sym typeface="Roboto"/>
                      </a:endParaRPr>
                    </a:p>
                  </a:txBody>
                  <a:tcPr marT="19050" marB="19050" marR="76200" marL="76200" anchor="ctr">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solidFill>
                      <a:srgbClr val="F6F8F9"/>
                    </a:solidFill>
                    <a:extLst>
                      <a:ext uri="http://customooxmlschemas.google.com/">
                        <go:slidesCustomData xmlns:go="http://customooxmlschemas.google.com/" cellId="456:20:4"/>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0:5"/>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F6F8F9"/>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0:6"/>
                      </a:ext>
                    </a:extLst>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F6F8F9"/>
                      </a:solidFill>
                      <a:prstDash val="solid"/>
                      <a:round/>
                      <a:headEnd len="sm" w="sm" type="none"/>
                      <a:tailEnd len="sm" w="sm" type="none"/>
                    </a:lnL>
                    <a:lnR cap="flat" cmpd="sng" w="7625">
                      <a:solidFill>
                        <a:srgbClr val="BF8D3C"/>
                      </a:solidFill>
                      <a:prstDash val="solid"/>
                      <a:round/>
                      <a:headEnd len="sm" w="sm" type="none"/>
                      <a:tailEnd len="sm" w="sm" type="none"/>
                    </a:lnR>
                    <a:lnT cap="flat" cmpd="sng" w="7625">
                      <a:solidFill>
                        <a:srgbClr val="F6F8F9"/>
                      </a:solidFill>
                      <a:prstDash val="solid"/>
                      <a:round/>
                      <a:headEnd len="sm" w="sm" type="none"/>
                      <a:tailEnd len="sm" w="sm" type="none"/>
                    </a:lnT>
                    <a:lnB cap="flat" cmpd="sng" w="7625">
                      <a:solidFill>
                        <a:srgbClr val="F6F8F9"/>
                      </a:solidFill>
                      <a:prstDash val="solid"/>
                      <a:round/>
                      <a:headEnd len="sm" w="sm" type="none"/>
                      <a:tailEnd len="sm" w="sm" type="none"/>
                    </a:lnB>
                    <a:extLst>
                      <a:ext uri="http://customooxmlschemas.google.com/">
                        <go:slidesCustomData xmlns:go="http://customooxmlschemas.google.com/" cellId="456:20:7"/>
                      </a:ext>
                    </a:extLst>
                  </a:tcPr>
                </a:tc>
              </a:tr>
            </a:tbl>
          </a:graphicData>
        </a:graphic>
      </p:graphicFrame>
      <p:sp>
        <p:nvSpPr>
          <p:cNvPr id="457" name="Google Shape;457;g30972f97acc_0_0"/>
          <p:cNvSpPr txBox="1"/>
          <p:nvPr/>
        </p:nvSpPr>
        <p:spPr>
          <a:xfrm>
            <a:off x="393725" y="443700"/>
            <a:ext cx="9093300" cy="71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5900">
                <a:solidFill>
                  <a:srgbClr val="FFBC4F"/>
                </a:solidFill>
                <a:latin typeface="Playfair Display"/>
                <a:ea typeface="Playfair Display"/>
                <a:cs typeface="Playfair Display"/>
                <a:sym typeface="Playfair Display"/>
              </a:rPr>
              <a:t>Content </a:t>
            </a:r>
            <a:r>
              <a:rPr b="1" lang="en-US" sz="5900">
                <a:solidFill>
                  <a:srgbClr val="FFBC4F"/>
                </a:solidFill>
                <a:latin typeface="Playfair Display"/>
                <a:ea typeface="Playfair Display"/>
                <a:cs typeface="Playfair Display"/>
                <a:sym typeface="Playfair Display"/>
              </a:rPr>
              <a:t>Calendar</a:t>
            </a:r>
            <a:endParaRPr b="1" sz="5900">
              <a:solidFill>
                <a:srgbClr val="FFBC4F"/>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30b5f9dfc14_0_83"/>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3" name="Google Shape;463;g30b5f9dfc14_0_83"/>
          <p:cNvSpPr/>
          <p:nvPr/>
        </p:nvSpPr>
        <p:spPr>
          <a:xfrm>
            <a:off x="60900" y="73950"/>
            <a:ext cx="18138300" cy="1457100"/>
          </a:xfrm>
          <a:prstGeom prst="rect">
            <a:avLst/>
          </a:prstGeom>
          <a:solidFill>
            <a:srgbClr val="FFBC4F"/>
          </a:solidFill>
          <a:ln cap="flat" cmpd="sng" w="9525">
            <a:solidFill>
              <a:srgbClr val="FFBC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4" name="Google Shape;464;g30b5f9dfc14_0_83"/>
          <p:cNvSpPr txBox="1"/>
          <p:nvPr/>
        </p:nvSpPr>
        <p:spPr>
          <a:xfrm>
            <a:off x="393725" y="443700"/>
            <a:ext cx="9093300" cy="71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5900">
                <a:solidFill>
                  <a:schemeClr val="lt1"/>
                </a:solidFill>
                <a:latin typeface="Playfair Display"/>
                <a:ea typeface="Playfair Display"/>
                <a:cs typeface="Playfair Display"/>
                <a:sym typeface="Playfair Display"/>
              </a:rPr>
              <a:t>Content visuals </a:t>
            </a:r>
            <a:endParaRPr b="1" sz="5900">
              <a:solidFill>
                <a:schemeClr val="lt1"/>
              </a:solidFill>
              <a:latin typeface="Playfair Display"/>
              <a:ea typeface="Playfair Display"/>
              <a:cs typeface="Playfair Display"/>
              <a:sym typeface="Playfair Display"/>
            </a:endParaRPr>
          </a:p>
        </p:txBody>
      </p:sp>
      <p:pic>
        <p:nvPicPr>
          <p:cNvPr id="465" name="Google Shape;465;g30b5f9dfc14_0_83"/>
          <p:cNvPicPr preferRelativeResize="0"/>
          <p:nvPr/>
        </p:nvPicPr>
        <p:blipFill>
          <a:blip r:embed="rId3">
            <a:alphaModFix/>
          </a:blip>
          <a:stretch>
            <a:fillRect/>
          </a:stretch>
        </p:blipFill>
        <p:spPr>
          <a:xfrm>
            <a:off x="652625" y="1905238"/>
            <a:ext cx="6476525" cy="6476525"/>
          </a:xfrm>
          <a:prstGeom prst="rect">
            <a:avLst/>
          </a:prstGeom>
          <a:noFill/>
          <a:ln>
            <a:noFill/>
          </a:ln>
        </p:spPr>
      </p:pic>
      <p:pic>
        <p:nvPicPr>
          <p:cNvPr id="466" name="Google Shape;466;g30b5f9dfc14_0_83"/>
          <p:cNvPicPr preferRelativeResize="0"/>
          <p:nvPr/>
        </p:nvPicPr>
        <p:blipFill>
          <a:blip r:embed="rId4">
            <a:alphaModFix/>
          </a:blip>
          <a:stretch>
            <a:fillRect/>
          </a:stretch>
        </p:blipFill>
        <p:spPr>
          <a:xfrm>
            <a:off x="7682375" y="1905250"/>
            <a:ext cx="5137001" cy="6476525"/>
          </a:xfrm>
          <a:prstGeom prst="rect">
            <a:avLst/>
          </a:prstGeom>
          <a:noFill/>
          <a:ln>
            <a:noFill/>
          </a:ln>
        </p:spPr>
      </p:pic>
      <p:pic>
        <p:nvPicPr>
          <p:cNvPr id="467" name="Google Shape;467;g30b5f9dfc14_0_83"/>
          <p:cNvPicPr preferRelativeResize="0"/>
          <p:nvPr/>
        </p:nvPicPr>
        <p:blipFill>
          <a:blip r:embed="rId5">
            <a:alphaModFix/>
          </a:blip>
          <a:stretch>
            <a:fillRect/>
          </a:stretch>
        </p:blipFill>
        <p:spPr>
          <a:xfrm>
            <a:off x="13664675" y="1905250"/>
            <a:ext cx="3708974" cy="3708974"/>
          </a:xfrm>
          <a:prstGeom prst="rect">
            <a:avLst/>
          </a:prstGeom>
          <a:noFill/>
          <a:ln>
            <a:noFill/>
          </a:ln>
        </p:spPr>
      </p:pic>
      <p:pic>
        <p:nvPicPr>
          <p:cNvPr id="468" name="Google Shape;468;g30b5f9dfc14_0_83"/>
          <p:cNvPicPr preferRelativeResize="0"/>
          <p:nvPr/>
        </p:nvPicPr>
        <p:blipFill>
          <a:blip r:embed="rId6">
            <a:alphaModFix/>
          </a:blip>
          <a:stretch>
            <a:fillRect/>
          </a:stretch>
        </p:blipFill>
        <p:spPr>
          <a:xfrm>
            <a:off x="13695226" y="5766624"/>
            <a:ext cx="3647886" cy="36478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30b84092f26_0_15"/>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4" name="Google Shape;474;g30b84092f26_0_15"/>
          <p:cNvSpPr/>
          <p:nvPr/>
        </p:nvSpPr>
        <p:spPr>
          <a:xfrm>
            <a:off x="60900" y="73950"/>
            <a:ext cx="18138300" cy="1457100"/>
          </a:xfrm>
          <a:prstGeom prst="rect">
            <a:avLst/>
          </a:prstGeom>
          <a:solidFill>
            <a:srgbClr val="FFBC4F"/>
          </a:solidFill>
          <a:ln cap="flat" cmpd="sng" w="9525">
            <a:solidFill>
              <a:srgbClr val="FFBC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5" name="Google Shape;475;g30b84092f26_0_15"/>
          <p:cNvSpPr txBox="1"/>
          <p:nvPr/>
        </p:nvSpPr>
        <p:spPr>
          <a:xfrm>
            <a:off x="393725" y="443700"/>
            <a:ext cx="9093300" cy="71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5900">
                <a:solidFill>
                  <a:schemeClr val="lt1"/>
                </a:solidFill>
                <a:latin typeface="Playfair Display"/>
                <a:ea typeface="Playfair Display"/>
                <a:cs typeface="Playfair Display"/>
                <a:sym typeface="Playfair Display"/>
              </a:rPr>
              <a:t>Content visuals </a:t>
            </a:r>
            <a:endParaRPr b="1" sz="5900">
              <a:solidFill>
                <a:schemeClr val="lt1"/>
              </a:solidFill>
              <a:latin typeface="Playfair Display"/>
              <a:ea typeface="Playfair Display"/>
              <a:cs typeface="Playfair Display"/>
              <a:sym typeface="Playfair Display"/>
            </a:endParaRPr>
          </a:p>
        </p:txBody>
      </p:sp>
      <p:pic>
        <p:nvPicPr>
          <p:cNvPr id="476" name="Google Shape;476;g30b84092f26_0_15"/>
          <p:cNvPicPr preferRelativeResize="0"/>
          <p:nvPr/>
        </p:nvPicPr>
        <p:blipFill>
          <a:blip r:embed="rId3">
            <a:alphaModFix/>
          </a:blip>
          <a:stretch>
            <a:fillRect/>
          </a:stretch>
        </p:blipFill>
        <p:spPr>
          <a:xfrm>
            <a:off x="502475" y="1683450"/>
            <a:ext cx="6974624" cy="6974624"/>
          </a:xfrm>
          <a:prstGeom prst="rect">
            <a:avLst/>
          </a:prstGeom>
          <a:noFill/>
          <a:ln>
            <a:noFill/>
          </a:ln>
        </p:spPr>
      </p:pic>
      <p:pic>
        <p:nvPicPr>
          <p:cNvPr id="477" name="Google Shape;477;g30b84092f26_0_15"/>
          <p:cNvPicPr preferRelativeResize="0"/>
          <p:nvPr/>
        </p:nvPicPr>
        <p:blipFill>
          <a:blip r:embed="rId4">
            <a:alphaModFix/>
          </a:blip>
          <a:stretch>
            <a:fillRect/>
          </a:stretch>
        </p:blipFill>
        <p:spPr>
          <a:xfrm>
            <a:off x="8051775" y="1683450"/>
            <a:ext cx="5569447" cy="6974624"/>
          </a:xfrm>
          <a:prstGeom prst="rect">
            <a:avLst/>
          </a:prstGeom>
          <a:noFill/>
          <a:ln>
            <a:noFill/>
          </a:ln>
        </p:spPr>
      </p:pic>
      <p:pic>
        <p:nvPicPr>
          <p:cNvPr id="478" name="Google Shape;478;g30b84092f26_0_15"/>
          <p:cNvPicPr preferRelativeResize="0"/>
          <p:nvPr/>
        </p:nvPicPr>
        <p:blipFill>
          <a:blip r:embed="rId5">
            <a:alphaModFix/>
          </a:blip>
          <a:stretch>
            <a:fillRect/>
          </a:stretch>
        </p:blipFill>
        <p:spPr>
          <a:xfrm>
            <a:off x="14065424" y="1683450"/>
            <a:ext cx="3416126" cy="3416126"/>
          </a:xfrm>
          <a:prstGeom prst="rect">
            <a:avLst/>
          </a:prstGeom>
          <a:noFill/>
          <a:ln>
            <a:noFill/>
          </a:ln>
        </p:spPr>
      </p:pic>
      <p:pic>
        <p:nvPicPr>
          <p:cNvPr id="479" name="Google Shape;479;g30b84092f26_0_15"/>
          <p:cNvPicPr preferRelativeResize="0"/>
          <p:nvPr/>
        </p:nvPicPr>
        <p:blipFill>
          <a:blip r:embed="rId6">
            <a:alphaModFix/>
          </a:blip>
          <a:stretch>
            <a:fillRect/>
          </a:stretch>
        </p:blipFill>
        <p:spPr>
          <a:xfrm>
            <a:off x="14195900" y="5446275"/>
            <a:ext cx="3416124" cy="34161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30d35cfb9b2_3_16"/>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5" name="Google Shape;485;g30d35cfb9b2_3_16"/>
          <p:cNvSpPr/>
          <p:nvPr/>
        </p:nvSpPr>
        <p:spPr>
          <a:xfrm>
            <a:off x="60900" y="73950"/>
            <a:ext cx="18138300" cy="1457100"/>
          </a:xfrm>
          <a:prstGeom prst="rect">
            <a:avLst/>
          </a:prstGeom>
          <a:solidFill>
            <a:srgbClr val="FFBC4F"/>
          </a:solidFill>
          <a:ln cap="flat" cmpd="sng" w="9525">
            <a:solidFill>
              <a:srgbClr val="FFBC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6" name="Google Shape;486;g30d35cfb9b2_3_16"/>
          <p:cNvSpPr txBox="1"/>
          <p:nvPr/>
        </p:nvSpPr>
        <p:spPr>
          <a:xfrm>
            <a:off x="393725" y="443700"/>
            <a:ext cx="9093300" cy="71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5900">
                <a:solidFill>
                  <a:schemeClr val="lt1"/>
                </a:solidFill>
                <a:latin typeface="Playfair Display"/>
                <a:ea typeface="Playfair Display"/>
                <a:cs typeface="Playfair Display"/>
                <a:sym typeface="Playfair Display"/>
              </a:rPr>
              <a:t>Content visuals </a:t>
            </a:r>
            <a:endParaRPr b="1" sz="5900">
              <a:solidFill>
                <a:schemeClr val="lt1"/>
              </a:solidFill>
              <a:latin typeface="Playfair Display"/>
              <a:ea typeface="Playfair Display"/>
              <a:cs typeface="Playfair Display"/>
              <a:sym typeface="Playfair Display"/>
            </a:endParaRPr>
          </a:p>
        </p:txBody>
      </p:sp>
      <p:pic>
        <p:nvPicPr>
          <p:cNvPr id="487" name="Google Shape;487;g30d35cfb9b2_3_16"/>
          <p:cNvPicPr preferRelativeResize="0"/>
          <p:nvPr/>
        </p:nvPicPr>
        <p:blipFill>
          <a:blip r:embed="rId3">
            <a:alphaModFix/>
          </a:blip>
          <a:stretch>
            <a:fillRect/>
          </a:stretch>
        </p:blipFill>
        <p:spPr>
          <a:xfrm>
            <a:off x="1283300" y="1787725"/>
            <a:ext cx="7955399" cy="7955399"/>
          </a:xfrm>
          <a:prstGeom prst="rect">
            <a:avLst/>
          </a:prstGeom>
          <a:noFill/>
          <a:ln>
            <a:noFill/>
          </a:ln>
        </p:spPr>
      </p:pic>
      <p:pic>
        <p:nvPicPr>
          <p:cNvPr id="488" name="Google Shape;488;g30d35cfb9b2_3_16"/>
          <p:cNvPicPr preferRelativeResize="0"/>
          <p:nvPr/>
        </p:nvPicPr>
        <p:blipFill>
          <a:blip r:embed="rId4">
            <a:alphaModFix/>
          </a:blip>
          <a:stretch>
            <a:fillRect/>
          </a:stretch>
        </p:blipFill>
        <p:spPr>
          <a:xfrm>
            <a:off x="9487025" y="1787725"/>
            <a:ext cx="7731050" cy="7955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30b84092f26_0_30"/>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94" name="Google Shape;494;g30b84092f26_0_30" title="campaign .mp4">
            <a:hlinkClick r:id="rId3"/>
          </p:cNvPr>
          <p:cNvPicPr preferRelativeResize="0"/>
          <p:nvPr/>
        </p:nvPicPr>
        <p:blipFill>
          <a:blip r:embed="rId4">
            <a:alphaModFix/>
          </a:blip>
          <a:stretch>
            <a:fillRect/>
          </a:stretch>
        </p:blipFill>
        <p:spPr>
          <a:xfrm>
            <a:off x="2675225" y="152399"/>
            <a:ext cx="5614972" cy="9982202"/>
          </a:xfrm>
          <a:prstGeom prst="rect">
            <a:avLst/>
          </a:prstGeom>
          <a:noFill/>
          <a:ln>
            <a:noFill/>
          </a:ln>
        </p:spPr>
      </p:pic>
      <p:pic>
        <p:nvPicPr>
          <p:cNvPr id="495" name="Google Shape;495;g30b84092f26_0_30" title="campaign 2.mp4">
            <a:hlinkClick r:id="rId5"/>
          </p:cNvPr>
          <p:cNvPicPr preferRelativeResize="0"/>
          <p:nvPr/>
        </p:nvPicPr>
        <p:blipFill>
          <a:blip r:embed="rId6">
            <a:alphaModFix/>
          </a:blip>
          <a:stretch>
            <a:fillRect/>
          </a:stretch>
        </p:blipFill>
        <p:spPr>
          <a:xfrm>
            <a:off x="10247725" y="185175"/>
            <a:ext cx="5529990" cy="991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30d35cfb9b2_3_30"/>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1" name="Google Shape;501;g30d35cfb9b2_3_30"/>
          <p:cNvSpPr/>
          <p:nvPr/>
        </p:nvSpPr>
        <p:spPr>
          <a:xfrm>
            <a:off x="0" y="0"/>
            <a:ext cx="18288000" cy="1552800"/>
          </a:xfrm>
          <a:prstGeom prst="rect">
            <a:avLst/>
          </a:prstGeom>
          <a:solidFill>
            <a:srgbClr val="FFBC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2" name="Google Shape;502;g30d35cfb9b2_3_30"/>
          <p:cNvSpPr txBox="1"/>
          <p:nvPr/>
        </p:nvSpPr>
        <p:spPr>
          <a:xfrm>
            <a:off x="561150" y="200100"/>
            <a:ext cx="93048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300">
                <a:solidFill>
                  <a:schemeClr val="lt1"/>
                </a:solidFill>
                <a:latin typeface="Roboto"/>
                <a:ea typeface="Roboto"/>
                <a:cs typeface="Roboto"/>
                <a:sym typeface="Roboto"/>
              </a:rPr>
              <a:t>Paid Ad: C</a:t>
            </a:r>
            <a:r>
              <a:rPr b="1" lang="en-US" sz="5300">
                <a:solidFill>
                  <a:schemeClr val="lt1"/>
                </a:solidFill>
                <a:latin typeface="Roboto"/>
                <a:ea typeface="Roboto"/>
                <a:cs typeface="Roboto"/>
                <a:sym typeface="Roboto"/>
              </a:rPr>
              <a:t>ampaign</a:t>
            </a:r>
            <a:r>
              <a:rPr b="1" lang="en-US" sz="5300">
                <a:solidFill>
                  <a:schemeClr val="lt1"/>
                </a:solidFill>
                <a:latin typeface="Roboto"/>
                <a:ea typeface="Roboto"/>
                <a:cs typeface="Roboto"/>
                <a:sym typeface="Roboto"/>
              </a:rPr>
              <a:t> overview : </a:t>
            </a:r>
            <a:endParaRPr b="1" sz="5300">
              <a:solidFill>
                <a:schemeClr val="lt1"/>
              </a:solidFill>
              <a:latin typeface="Roboto"/>
              <a:ea typeface="Roboto"/>
              <a:cs typeface="Roboto"/>
              <a:sym typeface="Roboto"/>
            </a:endParaRPr>
          </a:p>
        </p:txBody>
      </p:sp>
      <p:sp>
        <p:nvSpPr>
          <p:cNvPr id="503" name="Google Shape;503;g30d35cfb9b2_3_30"/>
          <p:cNvSpPr txBox="1"/>
          <p:nvPr/>
        </p:nvSpPr>
        <p:spPr>
          <a:xfrm>
            <a:off x="365375" y="2161800"/>
            <a:ext cx="17008200" cy="76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lt1"/>
              </a:solidFill>
              <a:latin typeface="Roboto"/>
              <a:ea typeface="Roboto"/>
              <a:cs typeface="Roboto"/>
              <a:sym typeface="Roboto"/>
            </a:endParaRPr>
          </a:p>
        </p:txBody>
      </p:sp>
      <p:sp>
        <p:nvSpPr>
          <p:cNvPr id="504" name="Google Shape;504;g30d35cfb9b2_3_30"/>
          <p:cNvSpPr txBox="1"/>
          <p:nvPr/>
        </p:nvSpPr>
        <p:spPr>
          <a:xfrm>
            <a:off x="365375" y="1748575"/>
            <a:ext cx="16702800" cy="79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FFBC4F"/>
                </a:solidFill>
              </a:rPr>
              <a:t>The ad settings :</a:t>
            </a:r>
            <a:endParaRPr b="1" sz="3200">
              <a:solidFill>
                <a:srgbClr val="FFBC4F"/>
              </a:solidFill>
            </a:endParaRPr>
          </a:p>
          <a:p>
            <a:pPr indent="-317500" lvl="0" marL="457200" rtl="0" algn="l">
              <a:spcBef>
                <a:spcPts val="0"/>
              </a:spcBef>
              <a:spcAft>
                <a:spcPts val="0"/>
              </a:spcAft>
              <a:buClr>
                <a:schemeClr val="dk1"/>
              </a:buClr>
              <a:buSzPts val="1400"/>
              <a:buChar char="●"/>
            </a:pPr>
            <a:r>
              <a:rPr b="1" lang="en-US" sz="3000">
                <a:solidFill>
                  <a:schemeClr val="dk1"/>
                </a:solidFill>
              </a:rPr>
              <a:t>O</a:t>
            </a:r>
            <a:r>
              <a:rPr b="1" lang="en-US" sz="3000">
                <a:solidFill>
                  <a:schemeClr val="dk1"/>
                </a:solidFill>
              </a:rPr>
              <a:t>bjective : </a:t>
            </a:r>
            <a:r>
              <a:rPr lang="en-US" sz="2700">
                <a:solidFill>
                  <a:schemeClr val="dk1"/>
                </a:solidFill>
              </a:rPr>
              <a:t>T</a:t>
            </a:r>
            <a:r>
              <a:rPr lang="en-US" sz="2700">
                <a:solidFill>
                  <a:schemeClr val="dk1"/>
                </a:solidFill>
              </a:rPr>
              <a:t>raffic </a:t>
            </a:r>
            <a:endParaRPr sz="2700">
              <a:solidFill>
                <a:schemeClr val="dk1"/>
              </a:solidFill>
            </a:endParaRPr>
          </a:p>
          <a:p>
            <a:pPr indent="-317500" lvl="0" marL="457200" rtl="0" algn="l">
              <a:spcBef>
                <a:spcPts val="0"/>
              </a:spcBef>
              <a:spcAft>
                <a:spcPts val="0"/>
              </a:spcAft>
              <a:buClr>
                <a:schemeClr val="dk1"/>
              </a:buClr>
              <a:buSzPts val="1400"/>
              <a:buChar char="●"/>
            </a:pPr>
            <a:r>
              <a:rPr b="1" lang="en-US" sz="3000">
                <a:solidFill>
                  <a:schemeClr val="dk1"/>
                </a:solidFill>
              </a:rPr>
              <a:t>T</a:t>
            </a:r>
            <a:r>
              <a:rPr b="1" lang="en-US" sz="3000">
                <a:solidFill>
                  <a:schemeClr val="dk1"/>
                </a:solidFill>
              </a:rPr>
              <a:t>he link : </a:t>
            </a:r>
            <a:r>
              <a:rPr lang="en-US" sz="2700">
                <a:solidFill>
                  <a:schemeClr val="dk1"/>
                </a:solidFill>
              </a:rPr>
              <a:t>T</a:t>
            </a:r>
            <a:r>
              <a:rPr lang="en-US" sz="2700">
                <a:solidFill>
                  <a:schemeClr val="dk1"/>
                </a:solidFill>
              </a:rPr>
              <a:t>he book club register link </a:t>
            </a:r>
            <a:endParaRPr sz="2700">
              <a:solidFill>
                <a:schemeClr val="dk1"/>
              </a:solidFill>
            </a:endParaRPr>
          </a:p>
          <a:p>
            <a:pPr indent="-317500" lvl="0" marL="457200" rtl="0" algn="l">
              <a:spcBef>
                <a:spcPts val="0"/>
              </a:spcBef>
              <a:spcAft>
                <a:spcPts val="0"/>
              </a:spcAft>
              <a:buClr>
                <a:schemeClr val="dk1"/>
              </a:buClr>
              <a:buSzPts val="1400"/>
              <a:buChar char="●"/>
            </a:pPr>
            <a:r>
              <a:rPr b="1" lang="en-US" sz="3000">
                <a:solidFill>
                  <a:schemeClr val="dk1"/>
                </a:solidFill>
              </a:rPr>
              <a:t>O</a:t>
            </a:r>
            <a:r>
              <a:rPr b="1" lang="en-US" sz="3000">
                <a:solidFill>
                  <a:schemeClr val="dk1"/>
                </a:solidFill>
              </a:rPr>
              <a:t>ur budget : </a:t>
            </a:r>
            <a:r>
              <a:rPr lang="en-US" sz="2700">
                <a:solidFill>
                  <a:schemeClr val="dk1"/>
                </a:solidFill>
              </a:rPr>
              <a:t>1000 EGP </a:t>
            </a:r>
            <a:endParaRPr sz="2700">
              <a:solidFill>
                <a:schemeClr val="dk1"/>
              </a:solidFill>
            </a:endParaRPr>
          </a:p>
          <a:p>
            <a:pPr indent="-317500" lvl="0" marL="457200" rtl="0" algn="l">
              <a:spcBef>
                <a:spcPts val="0"/>
              </a:spcBef>
              <a:spcAft>
                <a:spcPts val="0"/>
              </a:spcAft>
              <a:buClr>
                <a:schemeClr val="dk1"/>
              </a:buClr>
              <a:buSzPts val="1400"/>
              <a:buChar char="●"/>
            </a:pPr>
            <a:r>
              <a:rPr b="1" lang="en-US" sz="3000">
                <a:solidFill>
                  <a:schemeClr val="dk1"/>
                </a:solidFill>
              </a:rPr>
              <a:t>A</a:t>
            </a:r>
            <a:r>
              <a:rPr b="1" lang="en-US" sz="3000">
                <a:solidFill>
                  <a:schemeClr val="dk1"/>
                </a:solidFill>
              </a:rPr>
              <a:t>d platform : </a:t>
            </a:r>
            <a:r>
              <a:rPr lang="en-US" sz="2700">
                <a:solidFill>
                  <a:schemeClr val="dk1"/>
                </a:solidFill>
              </a:rPr>
              <a:t>F</a:t>
            </a:r>
            <a:r>
              <a:rPr lang="en-US" sz="2700">
                <a:solidFill>
                  <a:schemeClr val="dk1"/>
                </a:solidFill>
              </a:rPr>
              <a:t>acabook </a:t>
            </a:r>
            <a:endParaRPr sz="2700">
              <a:solidFill>
                <a:schemeClr val="dk1"/>
              </a:solidFill>
            </a:endParaRPr>
          </a:p>
          <a:p>
            <a:pPr indent="-317500" lvl="0" marL="457200" rtl="0" algn="l">
              <a:spcBef>
                <a:spcPts val="0"/>
              </a:spcBef>
              <a:spcAft>
                <a:spcPts val="0"/>
              </a:spcAft>
              <a:buClr>
                <a:schemeClr val="dk1"/>
              </a:buClr>
              <a:buSzPts val="1400"/>
              <a:buChar char="●"/>
            </a:pPr>
            <a:r>
              <a:rPr b="1" lang="en-US" sz="3000">
                <a:solidFill>
                  <a:schemeClr val="dk1"/>
                </a:solidFill>
              </a:rPr>
              <a:t>C</a:t>
            </a:r>
            <a:r>
              <a:rPr b="1" lang="en-US" sz="3000">
                <a:solidFill>
                  <a:schemeClr val="dk1"/>
                </a:solidFill>
              </a:rPr>
              <a:t>onversion</a:t>
            </a:r>
            <a:r>
              <a:rPr lang="en-US" sz="2700">
                <a:solidFill>
                  <a:schemeClr val="dk1"/>
                </a:solidFill>
              </a:rPr>
              <a:t> : To messaging app</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rPr b="1" lang="en-US" sz="3200">
                <a:solidFill>
                  <a:srgbClr val="FFBC4F"/>
                </a:solidFill>
              </a:rPr>
              <a:t>A</a:t>
            </a:r>
            <a:r>
              <a:rPr b="1" lang="en-US" sz="3200">
                <a:solidFill>
                  <a:srgbClr val="FFBC4F"/>
                </a:solidFill>
              </a:rPr>
              <a:t>udience</a:t>
            </a:r>
            <a:r>
              <a:rPr b="1" lang="en-US" sz="3200">
                <a:solidFill>
                  <a:srgbClr val="FFBC4F"/>
                </a:solidFill>
              </a:rPr>
              <a:t> demographics :</a:t>
            </a:r>
            <a:endParaRPr b="1" sz="3200">
              <a:solidFill>
                <a:srgbClr val="FFBC4F"/>
              </a:solidFill>
            </a:endParaRPr>
          </a:p>
          <a:p>
            <a:pPr indent="0" lvl="0" marL="457200" rtl="0" algn="l">
              <a:spcBef>
                <a:spcPts val="0"/>
              </a:spcBef>
              <a:spcAft>
                <a:spcPts val="0"/>
              </a:spcAft>
              <a:buNone/>
            </a:pPr>
            <a:r>
              <a:rPr lang="en-US" sz="2700">
                <a:solidFill>
                  <a:schemeClr val="dk1"/>
                </a:solidFill>
              </a:rPr>
              <a:t>Suez </a:t>
            </a:r>
            <a:r>
              <a:rPr lang="en-US" sz="2700">
                <a:solidFill>
                  <a:schemeClr val="dk1"/>
                </a:solidFill>
              </a:rPr>
              <a:t>governorate</a:t>
            </a:r>
            <a:r>
              <a:rPr lang="en-US" sz="2700">
                <a:solidFill>
                  <a:schemeClr val="dk1"/>
                </a:solidFill>
              </a:rPr>
              <a:t> within 20 kilos </a:t>
            </a:r>
            <a:endParaRPr sz="2700">
              <a:solidFill>
                <a:schemeClr val="dk1"/>
              </a:solidFill>
            </a:endParaRPr>
          </a:p>
          <a:p>
            <a:pPr indent="0" lvl="0" marL="457200" rtl="0" algn="l">
              <a:spcBef>
                <a:spcPts val="0"/>
              </a:spcBef>
              <a:spcAft>
                <a:spcPts val="0"/>
              </a:spcAft>
              <a:buNone/>
            </a:pPr>
            <a:r>
              <a:rPr lang="en-US" sz="2700">
                <a:solidFill>
                  <a:schemeClr val="dk1"/>
                </a:solidFill>
              </a:rPr>
              <a:t>All genders </a:t>
            </a:r>
            <a:endParaRPr sz="2700">
              <a:solidFill>
                <a:schemeClr val="dk1"/>
              </a:solidFill>
            </a:endParaRPr>
          </a:p>
          <a:p>
            <a:pPr indent="0" lvl="0" marL="457200" rtl="0" algn="l">
              <a:spcBef>
                <a:spcPts val="0"/>
              </a:spcBef>
              <a:spcAft>
                <a:spcPts val="0"/>
              </a:spcAft>
              <a:buNone/>
            </a:pPr>
            <a:r>
              <a:rPr lang="en-US" sz="2700">
                <a:solidFill>
                  <a:schemeClr val="dk1"/>
                </a:solidFill>
              </a:rPr>
              <a:t>Detailed targeting : Suez university / books / </a:t>
            </a:r>
            <a:r>
              <a:rPr lang="en-US" sz="2700">
                <a:solidFill>
                  <a:schemeClr val="dk1"/>
                </a:solidFill>
              </a:rPr>
              <a:t>Reading /</a:t>
            </a:r>
            <a:r>
              <a:rPr lang="en-US" sz="2700">
                <a:solidFill>
                  <a:schemeClr val="dk1"/>
                </a:solidFill>
              </a:rPr>
              <a:t> </a:t>
            </a:r>
            <a:r>
              <a:rPr lang="en-US" sz="2700">
                <a:solidFill>
                  <a:schemeClr val="dk1"/>
                </a:solidFill>
              </a:rPr>
              <a:t>family and friends </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rPr b="1" lang="en-US" sz="3200">
                <a:solidFill>
                  <a:srgbClr val="FFBC4F"/>
                </a:solidFill>
              </a:rPr>
              <a:t>CTA :</a:t>
            </a:r>
            <a:r>
              <a:rPr lang="en-US" sz="2700">
                <a:solidFill>
                  <a:schemeClr val="dk1"/>
                </a:solidFill>
              </a:rPr>
              <a:t> Buy tickets </a:t>
            </a:r>
            <a:endParaRPr sz="2700">
              <a:solidFill>
                <a:schemeClr val="dk1"/>
              </a:solidFill>
            </a:endParaRPr>
          </a:p>
          <a:p>
            <a:pPr indent="0" lvl="0" marL="0" rtl="0" algn="l">
              <a:spcBef>
                <a:spcPts val="0"/>
              </a:spcBef>
              <a:spcAft>
                <a:spcPts val="0"/>
              </a:spcAft>
              <a:buClr>
                <a:schemeClr val="dk1"/>
              </a:buClr>
              <a:buSzPts val="1100"/>
              <a:buFont typeface="Arial"/>
              <a:buNone/>
            </a:pPr>
            <a:r>
              <a:t/>
            </a:r>
            <a:endParaRPr sz="2700">
              <a:solidFill>
                <a:schemeClr val="dk1"/>
              </a:solidFill>
            </a:endParaRPr>
          </a:p>
          <a:p>
            <a:pPr indent="0" lvl="0" marL="0" rtl="0" algn="l">
              <a:spcBef>
                <a:spcPts val="0"/>
              </a:spcBef>
              <a:spcAft>
                <a:spcPts val="0"/>
              </a:spcAft>
              <a:buNone/>
            </a:pPr>
            <a:r>
              <a:t/>
            </a:r>
            <a:endParaRPr sz="2700">
              <a:solidFill>
                <a:schemeClr val="dk1"/>
              </a:solidFill>
            </a:endParaRPr>
          </a:p>
        </p:txBody>
      </p:sp>
      <p:pic>
        <p:nvPicPr>
          <p:cNvPr id="505" name="Google Shape;505;g30d35cfb9b2_3_30" title="paid ad.mp4">
            <a:hlinkClick r:id="rId3"/>
          </p:cNvPr>
          <p:cNvPicPr preferRelativeResize="0"/>
          <p:nvPr/>
        </p:nvPicPr>
        <p:blipFill>
          <a:blip r:embed="rId4">
            <a:alphaModFix/>
          </a:blip>
          <a:stretch>
            <a:fillRect/>
          </a:stretch>
        </p:blipFill>
        <p:spPr>
          <a:xfrm>
            <a:off x="12515225" y="1856550"/>
            <a:ext cx="4552950" cy="809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30d35cfb9b2_3_56"/>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511" name="Google Shape;511;g30d35cfb9b2_3_56"/>
          <p:cNvSpPr/>
          <p:nvPr/>
        </p:nvSpPr>
        <p:spPr>
          <a:xfrm>
            <a:off x="0" y="0"/>
            <a:ext cx="18288000" cy="1552800"/>
          </a:xfrm>
          <a:prstGeom prst="rect">
            <a:avLst/>
          </a:prstGeom>
          <a:solidFill>
            <a:srgbClr val="FFBC4F"/>
          </a:solidFill>
          <a:ln cap="flat" cmpd="sng" w="9525">
            <a:solidFill>
              <a:srgbClr val="FFBC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2" name="Google Shape;512;g30d35cfb9b2_3_56"/>
          <p:cNvSpPr txBox="1"/>
          <p:nvPr/>
        </p:nvSpPr>
        <p:spPr>
          <a:xfrm>
            <a:off x="561150" y="200100"/>
            <a:ext cx="70029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300">
                <a:solidFill>
                  <a:schemeClr val="lt1"/>
                </a:solidFill>
                <a:latin typeface="Roboto"/>
                <a:ea typeface="Roboto"/>
                <a:cs typeface="Roboto"/>
                <a:sym typeface="Roboto"/>
              </a:rPr>
              <a:t>campaign overview : </a:t>
            </a:r>
            <a:endParaRPr b="1" sz="5300">
              <a:solidFill>
                <a:schemeClr val="lt1"/>
              </a:solidFill>
              <a:latin typeface="Roboto"/>
              <a:ea typeface="Roboto"/>
              <a:cs typeface="Roboto"/>
              <a:sym typeface="Roboto"/>
            </a:endParaRPr>
          </a:p>
        </p:txBody>
      </p:sp>
      <p:sp>
        <p:nvSpPr>
          <p:cNvPr id="513" name="Google Shape;513;g30d35cfb9b2_3_56"/>
          <p:cNvSpPr txBox="1"/>
          <p:nvPr/>
        </p:nvSpPr>
        <p:spPr>
          <a:xfrm>
            <a:off x="365375" y="2161800"/>
            <a:ext cx="17008200" cy="76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lt1"/>
              </a:solidFill>
              <a:latin typeface="Roboto"/>
              <a:ea typeface="Roboto"/>
              <a:cs typeface="Roboto"/>
              <a:sym typeface="Roboto"/>
            </a:endParaRPr>
          </a:p>
        </p:txBody>
      </p:sp>
      <p:sp>
        <p:nvSpPr>
          <p:cNvPr id="514" name="Google Shape;514;g30d35cfb9b2_3_56"/>
          <p:cNvSpPr txBox="1"/>
          <p:nvPr/>
        </p:nvSpPr>
        <p:spPr>
          <a:xfrm>
            <a:off x="278375" y="1748575"/>
            <a:ext cx="16724400" cy="61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chemeClr val="dk1"/>
                </a:solidFill>
              </a:rPr>
              <a:t>leads : </a:t>
            </a:r>
            <a:r>
              <a:rPr lang="en-US" sz="4000">
                <a:solidFill>
                  <a:schemeClr val="dk1"/>
                </a:solidFill>
              </a:rPr>
              <a:t>20 leads </a:t>
            </a:r>
            <a:endParaRPr sz="4000">
              <a:solidFill>
                <a:schemeClr val="dk1"/>
              </a:solidFill>
            </a:endParaRPr>
          </a:p>
          <a:p>
            <a:pPr indent="0" lvl="0" marL="0" rtl="0" algn="l">
              <a:spcBef>
                <a:spcPts val="0"/>
              </a:spcBef>
              <a:spcAft>
                <a:spcPts val="0"/>
              </a:spcAft>
              <a:buNone/>
            </a:pPr>
            <a:r>
              <a:t/>
            </a:r>
            <a:endParaRPr b="1" sz="4000">
              <a:solidFill>
                <a:schemeClr val="dk1"/>
              </a:solidFill>
            </a:endParaRPr>
          </a:p>
          <a:p>
            <a:pPr indent="0" lvl="0" marL="0" rtl="0" algn="l">
              <a:spcBef>
                <a:spcPts val="0"/>
              </a:spcBef>
              <a:spcAft>
                <a:spcPts val="0"/>
              </a:spcAft>
              <a:buNone/>
            </a:pPr>
            <a:r>
              <a:rPr b="1" lang="en-US" sz="4000">
                <a:solidFill>
                  <a:schemeClr val="dk1"/>
                </a:solidFill>
              </a:rPr>
              <a:t>Total Clicks</a:t>
            </a:r>
            <a:r>
              <a:rPr lang="en-US" sz="4000">
                <a:solidFill>
                  <a:schemeClr val="dk1"/>
                </a:solidFill>
              </a:rPr>
              <a:t>: 91</a:t>
            </a:r>
            <a:endParaRPr sz="4000">
              <a:solidFill>
                <a:schemeClr val="dk1"/>
              </a:solidFill>
            </a:endParaRPr>
          </a:p>
          <a:p>
            <a:pPr indent="0" lvl="0" marL="0" rtl="0" algn="l">
              <a:spcBef>
                <a:spcPts val="0"/>
              </a:spcBef>
              <a:spcAft>
                <a:spcPts val="0"/>
              </a:spcAft>
              <a:buNone/>
            </a:pPr>
            <a:r>
              <a:t/>
            </a:r>
            <a:endParaRPr b="1" sz="4000">
              <a:solidFill>
                <a:schemeClr val="dk1"/>
              </a:solidFill>
            </a:endParaRPr>
          </a:p>
          <a:p>
            <a:pPr indent="0" lvl="0" marL="0" rtl="0" algn="l">
              <a:spcBef>
                <a:spcPts val="0"/>
              </a:spcBef>
              <a:spcAft>
                <a:spcPts val="0"/>
              </a:spcAft>
              <a:buClr>
                <a:schemeClr val="dk1"/>
              </a:buClr>
              <a:buSzPts val="1100"/>
              <a:buFont typeface="Arial"/>
              <a:buNone/>
            </a:pPr>
            <a:r>
              <a:rPr b="1" lang="en-US" sz="4000">
                <a:solidFill>
                  <a:schemeClr val="dk1"/>
                </a:solidFill>
              </a:rPr>
              <a:t>Click-Through Rate (CTR)</a:t>
            </a:r>
            <a:r>
              <a:rPr lang="en-US" sz="4000">
                <a:solidFill>
                  <a:schemeClr val="dk1"/>
                </a:solidFill>
              </a:rPr>
              <a:t>: 1.32</a:t>
            </a:r>
            <a:endParaRPr sz="4000">
              <a:solidFill>
                <a:schemeClr val="dk1"/>
              </a:solidFill>
            </a:endParaRPr>
          </a:p>
          <a:p>
            <a:pPr indent="0" lvl="0" marL="0" rtl="0" algn="l">
              <a:spcBef>
                <a:spcPts val="0"/>
              </a:spcBef>
              <a:spcAft>
                <a:spcPts val="0"/>
              </a:spcAft>
              <a:buNone/>
            </a:pPr>
            <a:r>
              <a:t/>
            </a:r>
            <a:endParaRPr b="1" sz="4000">
              <a:solidFill>
                <a:schemeClr val="dk1"/>
              </a:solidFill>
            </a:endParaRPr>
          </a:p>
          <a:p>
            <a:pPr indent="0" lvl="0" marL="0" rtl="0" algn="l">
              <a:spcBef>
                <a:spcPts val="0"/>
              </a:spcBef>
              <a:spcAft>
                <a:spcPts val="0"/>
              </a:spcAft>
              <a:buClr>
                <a:schemeClr val="dk1"/>
              </a:buClr>
              <a:buSzPts val="1100"/>
              <a:buFont typeface="Arial"/>
              <a:buNone/>
            </a:pPr>
            <a:r>
              <a:rPr b="1" lang="en-US" sz="4000">
                <a:solidFill>
                  <a:schemeClr val="dk1"/>
                </a:solidFill>
              </a:rPr>
              <a:t>Cost Per Click (CPC)</a:t>
            </a:r>
            <a:r>
              <a:rPr lang="en-US" sz="4000">
                <a:solidFill>
                  <a:schemeClr val="dk1"/>
                </a:solidFill>
              </a:rPr>
              <a:t>: 1.97 EGP</a:t>
            </a:r>
            <a:endParaRPr sz="4000">
              <a:solidFill>
                <a:schemeClr val="dk1"/>
              </a:solidFill>
            </a:endParaRPr>
          </a:p>
          <a:p>
            <a:pPr indent="0" lvl="0" marL="0" rtl="0" algn="l">
              <a:spcBef>
                <a:spcPts val="0"/>
              </a:spcBef>
              <a:spcAft>
                <a:spcPts val="0"/>
              </a:spcAft>
              <a:buNone/>
            </a:pPr>
            <a:r>
              <a:t/>
            </a:r>
            <a:endParaRPr b="1" sz="4000">
              <a:solidFill>
                <a:schemeClr val="dk1"/>
              </a:solidFill>
            </a:endParaRPr>
          </a:p>
          <a:p>
            <a:pPr indent="0" lvl="0" marL="0" rtl="0" algn="l">
              <a:spcBef>
                <a:spcPts val="0"/>
              </a:spcBef>
              <a:spcAft>
                <a:spcPts val="0"/>
              </a:spcAft>
              <a:buNone/>
            </a:pPr>
            <a:r>
              <a:rPr b="1" lang="en-US" sz="4000">
                <a:solidFill>
                  <a:schemeClr val="dk1"/>
                </a:solidFill>
              </a:rPr>
              <a:t>Impressions and Reach</a:t>
            </a:r>
            <a:r>
              <a:rPr lang="en-US" sz="4000">
                <a:solidFill>
                  <a:schemeClr val="dk1"/>
                </a:solidFill>
              </a:rPr>
              <a:t>: 6.871 </a:t>
            </a:r>
            <a:r>
              <a:rPr lang="en-US" sz="4000">
                <a:solidFill>
                  <a:schemeClr val="dk1"/>
                </a:solidFill>
              </a:rPr>
              <a:t>impressions</a:t>
            </a:r>
            <a:r>
              <a:rPr lang="en-US" sz="4000">
                <a:solidFill>
                  <a:schemeClr val="dk1"/>
                </a:solidFill>
              </a:rPr>
              <a:t> </a:t>
            </a:r>
            <a:endParaRPr sz="4000">
              <a:solidFill>
                <a:schemeClr val="dk1"/>
              </a:solidFill>
            </a:endParaRPr>
          </a:p>
          <a:p>
            <a:pPr indent="0" lvl="0" marL="0" rtl="0" algn="l">
              <a:spcBef>
                <a:spcPts val="0"/>
              </a:spcBef>
              <a:spcAft>
                <a:spcPts val="0"/>
              </a:spcAft>
              <a:buClr>
                <a:schemeClr val="dk1"/>
              </a:buClr>
              <a:buSzPts val="1100"/>
              <a:buFont typeface="Arial"/>
              <a:buNone/>
            </a:pPr>
            <a:r>
              <a:t/>
            </a:r>
            <a:endParaRPr sz="4000">
              <a:solidFill>
                <a:schemeClr val="dk1"/>
              </a:solidFill>
            </a:endParaRPr>
          </a:p>
          <a:p>
            <a:pPr indent="0" lvl="0" marL="0" rtl="0" algn="l">
              <a:spcBef>
                <a:spcPts val="0"/>
              </a:spcBef>
              <a:spcAft>
                <a:spcPts val="0"/>
              </a:spcAft>
              <a:buNone/>
            </a:pPr>
            <a:r>
              <a:t/>
            </a:r>
            <a:endParaRPr sz="40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 name="Shape 64"/>
        <p:cNvGrpSpPr/>
        <p:nvPr/>
      </p:nvGrpSpPr>
      <p:grpSpPr>
        <a:xfrm>
          <a:off x="0" y="0"/>
          <a:ext cx="0" cy="0"/>
          <a:chOff x="0" y="0"/>
          <a:chExt cx="0" cy="0"/>
        </a:xfrm>
      </p:grpSpPr>
      <p:pic>
        <p:nvPicPr>
          <p:cNvPr id="65" name="Google Shape;65;p3"/>
          <p:cNvPicPr preferRelativeResize="0"/>
          <p:nvPr/>
        </p:nvPicPr>
        <p:blipFill rotWithShape="1">
          <a:blip r:embed="rId3">
            <a:alphaModFix/>
          </a:blip>
          <a:srcRect b="0" l="0" r="0" t="0"/>
          <a:stretch/>
        </p:blipFill>
        <p:spPr>
          <a:xfrm>
            <a:off x="2" y="0"/>
            <a:ext cx="18287998" cy="10287001"/>
          </a:xfrm>
          <a:prstGeom prst="rect">
            <a:avLst/>
          </a:prstGeom>
          <a:noFill/>
          <a:ln>
            <a:noFill/>
          </a:ln>
        </p:spPr>
      </p:pic>
      <p:sp>
        <p:nvSpPr>
          <p:cNvPr id="66" name="Google Shape;66;p3"/>
          <p:cNvSpPr txBox="1"/>
          <p:nvPr>
            <p:ph type="title"/>
          </p:nvPr>
        </p:nvSpPr>
        <p:spPr>
          <a:xfrm>
            <a:off x="924328" y="777601"/>
            <a:ext cx="6937500" cy="10929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sz="7000">
                <a:solidFill>
                  <a:schemeClr val="lt1"/>
                </a:solidFill>
                <a:latin typeface="Playfair Display"/>
                <a:ea typeface="Playfair Display"/>
                <a:cs typeface="Playfair Display"/>
                <a:sym typeface="Playfair Display"/>
              </a:rPr>
              <a:t>ABOUT SATR</a:t>
            </a:r>
            <a:endParaRPr b="1" sz="7000">
              <a:solidFill>
                <a:schemeClr val="lt1"/>
              </a:solidFill>
              <a:latin typeface="Playfair Display"/>
              <a:ea typeface="Playfair Display"/>
              <a:cs typeface="Playfair Display"/>
              <a:sym typeface="Playfair Display"/>
            </a:endParaRPr>
          </a:p>
        </p:txBody>
      </p:sp>
      <p:pic>
        <p:nvPicPr>
          <p:cNvPr id="67" name="Google Shape;67;p3"/>
          <p:cNvPicPr preferRelativeResize="0"/>
          <p:nvPr/>
        </p:nvPicPr>
        <p:blipFill rotWithShape="1">
          <a:blip r:embed="rId4">
            <a:alphaModFix/>
          </a:blip>
          <a:srcRect b="0" l="0" r="0" t="0"/>
          <a:stretch/>
        </p:blipFill>
        <p:spPr>
          <a:xfrm>
            <a:off x="15247002" y="320052"/>
            <a:ext cx="2480175" cy="2476451"/>
          </a:xfrm>
          <a:prstGeom prst="rect">
            <a:avLst/>
          </a:prstGeom>
          <a:noFill/>
          <a:ln>
            <a:noFill/>
          </a:ln>
        </p:spPr>
      </p:pic>
      <p:sp>
        <p:nvSpPr>
          <p:cNvPr id="68" name="Google Shape;68;p3"/>
          <p:cNvSpPr txBox="1"/>
          <p:nvPr/>
        </p:nvSpPr>
        <p:spPr>
          <a:xfrm>
            <a:off x="939800" y="2638864"/>
            <a:ext cx="14993700" cy="5142300"/>
          </a:xfrm>
          <a:prstGeom prst="rect">
            <a:avLst/>
          </a:prstGeom>
          <a:noFill/>
          <a:ln>
            <a:noFill/>
          </a:ln>
        </p:spPr>
        <p:txBody>
          <a:bodyPr anchorCtr="0" anchor="t" bIns="0" lIns="0" spcFirstLastPara="1" rIns="0" wrap="square" tIns="12700">
            <a:spAutoFit/>
          </a:bodyPr>
          <a:lstStyle/>
          <a:p>
            <a:pPr indent="0" lvl="0" marL="12700" marR="427990" rtl="0" algn="l">
              <a:lnSpc>
                <a:spcPct val="125000"/>
              </a:lnSpc>
              <a:spcBef>
                <a:spcPts val="0"/>
              </a:spcBef>
              <a:spcAft>
                <a:spcPts val="0"/>
              </a:spcAft>
              <a:buNone/>
            </a:pPr>
            <a:r>
              <a:rPr lang="en-US" sz="3500">
                <a:solidFill>
                  <a:srgbClr val="FFFFFF"/>
                </a:solidFill>
                <a:latin typeface="Roboto Light"/>
                <a:ea typeface="Roboto Light"/>
                <a:cs typeface="Roboto Light"/>
                <a:sym typeface="Roboto Light"/>
              </a:rPr>
              <a:t>Established in 2023 and primarily serving the Suez region in Egypt, Satr is a  book exchange platform dedicated to fostering a love for reading and  knowledge sharing.</a:t>
            </a:r>
            <a:endParaRPr sz="3500">
              <a:solidFill>
                <a:schemeClr val="dk1"/>
              </a:solidFill>
              <a:latin typeface="Roboto Light"/>
              <a:ea typeface="Roboto Light"/>
              <a:cs typeface="Roboto Light"/>
              <a:sym typeface="Roboto Light"/>
            </a:endParaRPr>
          </a:p>
          <a:p>
            <a:pPr indent="0" lvl="0" marL="0" marR="0" rtl="0" algn="l">
              <a:lnSpc>
                <a:spcPct val="100000"/>
              </a:lnSpc>
              <a:spcBef>
                <a:spcPts val="55"/>
              </a:spcBef>
              <a:spcAft>
                <a:spcPts val="0"/>
              </a:spcAft>
              <a:buNone/>
            </a:pPr>
            <a:r>
              <a:t/>
            </a:r>
            <a:endParaRPr sz="3500">
              <a:solidFill>
                <a:schemeClr val="dk1"/>
              </a:solidFill>
              <a:latin typeface="Roboto Light"/>
              <a:ea typeface="Roboto Light"/>
              <a:cs typeface="Roboto Light"/>
              <a:sym typeface="Roboto Light"/>
            </a:endParaRPr>
          </a:p>
          <a:p>
            <a:pPr indent="0" lvl="0" marL="12700" marR="5080" rtl="0" algn="l">
              <a:lnSpc>
                <a:spcPct val="125000"/>
              </a:lnSpc>
              <a:spcBef>
                <a:spcPts val="5"/>
              </a:spcBef>
              <a:spcAft>
                <a:spcPts val="0"/>
              </a:spcAft>
              <a:buNone/>
            </a:pPr>
            <a:r>
              <a:rPr lang="en-US" sz="3500">
                <a:solidFill>
                  <a:srgbClr val="FFFFFF"/>
                </a:solidFill>
                <a:latin typeface="Roboto Light"/>
                <a:ea typeface="Roboto Light"/>
                <a:cs typeface="Roboto Light"/>
                <a:sym typeface="Roboto Light"/>
              </a:rPr>
              <a:t>Through Satr, readers can easily exchange books, discover new perspectives,  and connect with a community that values lifelong learning and the joy of  storytelling.</a:t>
            </a:r>
            <a:endParaRPr sz="3500">
              <a:solidFill>
                <a:schemeClr val="dk1"/>
              </a:solidFill>
              <a:latin typeface="Roboto Light"/>
              <a:ea typeface="Roboto Light"/>
              <a:cs typeface="Roboto Light"/>
              <a:sym typeface="Roboto Light"/>
            </a:endParaRPr>
          </a:p>
          <a:p>
            <a:pPr indent="0" lvl="0" marL="0" marR="0" rtl="0" algn="l">
              <a:lnSpc>
                <a:spcPct val="100000"/>
              </a:lnSpc>
              <a:spcBef>
                <a:spcPts val="30"/>
              </a:spcBef>
              <a:spcAft>
                <a:spcPts val="0"/>
              </a:spcAft>
              <a:buNone/>
            </a:pPr>
            <a:r>
              <a:t/>
            </a:r>
            <a:endParaRPr sz="3500">
              <a:solidFill>
                <a:schemeClr val="dk1"/>
              </a:solidFill>
              <a:latin typeface="Roboto"/>
              <a:ea typeface="Roboto"/>
              <a:cs typeface="Roboto"/>
              <a:sym typeface="Roboto"/>
            </a:endParaRPr>
          </a:p>
        </p:txBody>
      </p:sp>
      <p:sp>
        <p:nvSpPr>
          <p:cNvPr id="69" name="Google Shape;69;p3"/>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30d35cfb9b2_3_72"/>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520" name="Google Shape;520;g30d35cfb9b2_3_72"/>
          <p:cNvSpPr/>
          <p:nvPr/>
        </p:nvSpPr>
        <p:spPr>
          <a:xfrm>
            <a:off x="1085700" y="2925150"/>
            <a:ext cx="16116600" cy="4436700"/>
          </a:xfrm>
          <a:prstGeom prst="rect">
            <a:avLst/>
          </a:prstGeom>
          <a:solidFill>
            <a:srgbClr val="FFBC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21" name="Google Shape;521;g30d35cfb9b2_3_72"/>
          <p:cNvSpPr txBox="1"/>
          <p:nvPr/>
        </p:nvSpPr>
        <p:spPr>
          <a:xfrm>
            <a:off x="2434650" y="4589100"/>
            <a:ext cx="13418700" cy="878100"/>
          </a:xfrm>
          <a:prstGeom prst="rect">
            <a:avLst/>
          </a:prstGeom>
          <a:noFill/>
          <a:ln>
            <a:noFill/>
          </a:ln>
        </p:spPr>
        <p:txBody>
          <a:bodyPr anchorCtr="0" anchor="t" bIns="0" lIns="0" spcFirstLastPara="1" rIns="0" wrap="square" tIns="15875">
            <a:spAutoFit/>
          </a:bodyPr>
          <a:lstStyle/>
          <a:p>
            <a:pPr indent="0" lvl="0" marL="12700" marR="0" rtl="0" algn="ctr">
              <a:lnSpc>
                <a:spcPct val="100000"/>
              </a:lnSpc>
              <a:spcBef>
                <a:spcPts val="0"/>
              </a:spcBef>
              <a:spcAft>
                <a:spcPts val="0"/>
              </a:spcAft>
              <a:buNone/>
            </a:pPr>
            <a:r>
              <a:rPr b="1" lang="en-US" sz="5600">
                <a:solidFill>
                  <a:srgbClr val="FFFFFF"/>
                </a:solidFill>
                <a:latin typeface="Playfair Display"/>
                <a:ea typeface="Playfair Display"/>
                <a:cs typeface="Playfair Display"/>
                <a:sym typeface="Playfair Display"/>
              </a:rPr>
              <a:t> Our campaign : organic results  </a:t>
            </a:r>
            <a:endParaRPr b="1" sz="5600">
              <a:solidFill>
                <a:schemeClr val="dk1"/>
              </a:solidFill>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30d35cfb9b2_3_78"/>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527" name="Google Shape;527;g30d35cfb9b2_3_78"/>
          <p:cNvSpPr/>
          <p:nvPr/>
        </p:nvSpPr>
        <p:spPr>
          <a:xfrm>
            <a:off x="0" y="0"/>
            <a:ext cx="18288000" cy="1552800"/>
          </a:xfrm>
          <a:prstGeom prst="rect">
            <a:avLst/>
          </a:prstGeom>
          <a:solidFill>
            <a:srgbClr val="FFBC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28" name="Google Shape;528;g30d35cfb9b2_3_78"/>
          <p:cNvSpPr txBox="1"/>
          <p:nvPr/>
        </p:nvSpPr>
        <p:spPr>
          <a:xfrm>
            <a:off x="561150" y="200100"/>
            <a:ext cx="83514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300">
                <a:solidFill>
                  <a:schemeClr val="lt1"/>
                </a:solidFill>
                <a:latin typeface="Roboto"/>
                <a:ea typeface="Roboto"/>
                <a:cs typeface="Roboto"/>
                <a:sym typeface="Roboto"/>
              </a:rPr>
              <a:t>Organic results</a:t>
            </a:r>
            <a:endParaRPr b="1" sz="5300">
              <a:solidFill>
                <a:schemeClr val="lt1"/>
              </a:solidFill>
              <a:latin typeface="Roboto"/>
              <a:ea typeface="Roboto"/>
              <a:cs typeface="Roboto"/>
              <a:sym typeface="Roboto"/>
            </a:endParaRPr>
          </a:p>
        </p:txBody>
      </p:sp>
      <p:sp>
        <p:nvSpPr>
          <p:cNvPr id="529" name="Google Shape;529;g30d35cfb9b2_3_78"/>
          <p:cNvSpPr txBox="1"/>
          <p:nvPr/>
        </p:nvSpPr>
        <p:spPr>
          <a:xfrm>
            <a:off x="365375" y="2161800"/>
            <a:ext cx="17008200" cy="76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lt1"/>
              </a:solidFill>
              <a:latin typeface="Roboto"/>
              <a:ea typeface="Roboto"/>
              <a:cs typeface="Roboto"/>
              <a:sym typeface="Roboto"/>
            </a:endParaRPr>
          </a:p>
        </p:txBody>
      </p:sp>
      <p:sp>
        <p:nvSpPr>
          <p:cNvPr id="530" name="Google Shape;530;g30d35cfb9b2_3_78"/>
          <p:cNvSpPr txBox="1"/>
          <p:nvPr/>
        </p:nvSpPr>
        <p:spPr>
          <a:xfrm>
            <a:off x="278375" y="1748575"/>
            <a:ext cx="17641200" cy="7959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b="1" lang="en-US" sz="2500">
                <a:solidFill>
                  <a:schemeClr val="dk1"/>
                </a:solidFill>
              </a:rPr>
              <a:t>F</a:t>
            </a:r>
            <a:r>
              <a:rPr b="1" lang="en-US" sz="2500">
                <a:solidFill>
                  <a:schemeClr val="dk1"/>
                </a:solidFill>
              </a:rPr>
              <a:t>acebook</a:t>
            </a:r>
            <a:r>
              <a:rPr b="1" lang="en-US" sz="2500">
                <a:solidFill>
                  <a:schemeClr val="dk1"/>
                </a:solidFill>
              </a:rPr>
              <a:t> :</a:t>
            </a:r>
            <a:endParaRPr b="1" sz="2500">
              <a:solidFill>
                <a:schemeClr val="dk1"/>
              </a:solidFill>
            </a:endParaRPr>
          </a:p>
          <a:p>
            <a:pPr indent="-387350" lvl="0" marL="457200" rtl="0" algn="l">
              <a:lnSpc>
                <a:spcPct val="115000"/>
              </a:lnSpc>
              <a:spcBef>
                <a:spcPts val="1200"/>
              </a:spcBef>
              <a:spcAft>
                <a:spcPts val="0"/>
              </a:spcAft>
              <a:buClr>
                <a:schemeClr val="dk1"/>
              </a:buClr>
              <a:buSzPts val="2500"/>
              <a:buChar char="●"/>
            </a:pPr>
            <a:r>
              <a:rPr lang="en-US" sz="2500">
                <a:solidFill>
                  <a:schemeClr val="dk1"/>
                </a:solidFill>
              </a:rPr>
              <a:t>about 100 %increase in likes per post </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822 % increase in reach </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new 15 follower (150 % increase)</a:t>
            </a:r>
            <a:endParaRPr sz="25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457200" rtl="0" algn="l">
              <a:lnSpc>
                <a:spcPct val="115000"/>
              </a:lnSpc>
              <a:spcBef>
                <a:spcPts val="1200"/>
              </a:spcBef>
              <a:spcAft>
                <a:spcPts val="0"/>
              </a:spcAft>
              <a:buNone/>
            </a:pPr>
            <a:r>
              <a:rPr b="1" lang="en-US" sz="2500">
                <a:solidFill>
                  <a:schemeClr val="dk1"/>
                </a:solidFill>
              </a:rPr>
              <a:t>Instagram :</a:t>
            </a:r>
            <a:endParaRPr b="1" sz="2500">
              <a:solidFill>
                <a:schemeClr val="dk1"/>
              </a:solidFill>
            </a:endParaRPr>
          </a:p>
          <a:p>
            <a:pPr indent="-387350" lvl="0" marL="457200" rtl="0" algn="l">
              <a:lnSpc>
                <a:spcPct val="115000"/>
              </a:lnSpc>
              <a:spcBef>
                <a:spcPts val="1200"/>
              </a:spcBef>
              <a:spcAft>
                <a:spcPts val="0"/>
              </a:spcAft>
              <a:buClr>
                <a:schemeClr val="dk1"/>
              </a:buClr>
              <a:buSzPts val="2500"/>
              <a:buChar char="●"/>
            </a:pPr>
            <a:r>
              <a:rPr lang="en-US" sz="2500">
                <a:solidFill>
                  <a:schemeClr val="dk1"/>
                </a:solidFill>
              </a:rPr>
              <a:t>New 23 follower (130 % )</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350 % increase in reach </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75% increase in </a:t>
            </a:r>
            <a:r>
              <a:rPr lang="en-US" sz="2500">
                <a:solidFill>
                  <a:schemeClr val="dk1"/>
                </a:solidFill>
              </a:rPr>
              <a:t>messaging</a:t>
            </a:r>
            <a:r>
              <a:rPr lang="en-US" sz="2500">
                <a:solidFill>
                  <a:schemeClr val="dk1"/>
                </a:solidFill>
              </a:rPr>
              <a:t> </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increase 171 % in likes per post </a:t>
            </a:r>
            <a:endParaRPr sz="25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457200" rtl="0" algn="l">
              <a:lnSpc>
                <a:spcPct val="115000"/>
              </a:lnSpc>
              <a:spcBef>
                <a:spcPts val="1200"/>
              </a:spcBef>
              <a:spcAft>
                <a:spcPts val="0"/>
              </a:spcAft>
              <a:buNone/>
            </a:pPr>
            <a:r>
              <a:rPr lang="en-US" sz="2500">
                <a:solidFill>
                  <a:schemeClr val="dk1"/>
                </a:solidFill>
              </a:rPr>
              <a:t> </a:t>
            </a:r>
            <a:endParaRPr sz="25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457200" rtl="0" algn="l">
              <a:lnSpc>
                <a:spcPct val="115000"/>
              </a:lnSpc>
              <a:spcBef>
                <a:spcPts val="1200"/>
              </a:spcBef>
              <a:spcAft>
                <a:spcPts val="0"/>
              </a:spcAft>
              <a:buNone/>
            </a:pPr>
            <a:r>
              <a:t/>
            </a:r>
            <a:endParaRPr b="1" sz="30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457200" rtl="0" algn="l">
              <a:lnSpc>
                <a:spcPct val="115000"/>
              </a:lnSpc>
              <a:spcBef>
                <a:spcPts val="1200"/>
              </a:spcBef>
              <a:spcAft>
                <a:spcPts val="0"/>
              </a:spcAft>
              <a:buNone/>
            </a:pPr>
            <a:r>
              <a:t/>
            </a:r>
            <a:endParaRPr sz="2500">
              <a:solidFill>
                <a:schemeClr val="dk1"/>
              </a:solidFill>
            </a:endParaRPr>
          </a:p>
          <a:p>
            <a:pPr indent="0" lvl="0" marL="0" rtl="0" algn="l">
              <a:spcBef>
                <a:spcPts val="1200"/>
              </a:spcBef>
              <a:spcAft>
                <a:spcPts val="0"/>
              </a:spcAft>
              <a:buNone/>
            </a:pPr>
            <a:r>
              <a:t/>
            </a:r>
            <a:endParaRPr b="1" sz="2500">
              <a:solidFill>
                <a:schemeClr val="dk1"/>
              </a:solidFill>
            </a:endParaRPr>
          </a:p>
        </p:txBody>
      </p:sp>
      <p:pic>
        <p:nvPicPr>
          <p:cNvPr id="531" name="Google Shape;531;g30d35cfb9b2_3_78"/>
          <p:cNvPicPr preferRelativeResize="0"/>
          <p:nvPr/>
        </p:nvPicPr>
        <p:blipFill>
          <a:blip r:embed="rId3">
            <a:alphaModFix/>
          </a:blip>
          <a:stretch>
            <a:fillRect/>
          </a:stretch>
        </p:blipFill>
        <p:spPr>
          <a:xfrm>
            <a:off x="11826800" y="1748575"/>
            <a:ext cx="4206300" cy="3907488"/>
          </a:xfrm>
          <a:prstGeom prst="rect">
            <a:avLst/>
          </a:prstGeom>
          <a:noFill/>
          <a:ln>
            <a:noFill/>
          </a:ln>
        </p:spPr>
      </p:pic>
      <p:pic>
        <p:nvPicPr>
          <p:cNvPr id="532" name="Google Shape;532;g30d35cfb9b2_3_78"/>
          <p:cNvPicPr preferRelativeResize="0"/>
          <p:nvPr/>
        </p:nvPicPr>
        <p:blipFill>
          <a:blip r:embed="rId4">
            <a:alphaModFix/>
          </a:blip>
          <a:stretch>
            <a:fillRect/>
          </a:stretch>
        </p:blipFill>
        <p:spPr>
          <a:xfrm>
            <a:off x="11826812" y="5731100"/>
            <a:ext cx="4206300" cy="41130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30d35cfb9b2_3_48"/>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538" name="Google Shape;538;g30d35cfb9b2_3_48"/>
          <p:cNvSpPr/>
          <p:nvPr/>
        </p:nvSpPr>
        <p:spPr>
          <a:xfrm>
            <a:off x="0" y="0"/>
            <a:ext cx="18288000" cy="1552800"/>
          </a:xfrm>
          <a:prstGeom prst="rect">
            <a:avLst/>
          </a:prstGeom>
          <a:solidFill>
            <a:srgbClr val="FFBC4F"/>
          </a:solidFill>
          <a:ln cap="flat" cmpd="sng" w="9525">
            <a:solidFill>
              <a:srgbClr val="FFBC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39" name="Google Shape;539;g30d35cfb9b2_3_48"/>
          <p:cNvSpPr txBox="1"/>
          <p:nvPr/>
        </p:nvSpPr>
        <p:spPr>
          <a:xfrm>
            <a:off x="561150" y="200100"/>
            <a:ext cx="63504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300">
                <a:solidFill>
                  <a:schemeClr val="lt1"/>
                </a:solidFill>
                <a:latin typeface="Roboto"/>
                <a:ea typeface="Roboto"/>
                <a:cs typeface="Roboto"/>
                <a:sym typeface="Roboto"/>
              </a:rPr>
              <a:t>Recommendations:</a:t>
            </a:r>
            <a:endParaRPr b="1" sz="5300">
              <a:solidFill>
                <a:schemeClr val="lt1"/>
              </a:solidFill>
              <a:latin typeface="Roboto"/>
              <a:ea typeface="Roboto"/>
              <a:cs typeface="Roboto"/>
              <a:sym typeface="Roboto"/>
            </a:endParaRPr>
          </a:p>
        </p:txBody>
      </p:sp>
      <p:sp>
        <p:nvSpPr>
          <p:cNvPr id="540" name="Google Shape;540;g30d35cfb9b2_3_48"/>
          <p:cNvSpPr txBox="1"/>
          <p:nvPr/>
        </p:nvSpPr>
        <p:spPr>
          <a:xfrm>
            <a:off x="365375" y="2161800"/>
            <a:ext cx="17008200" cy="76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lt1"/>
              </a:solidFill>
              <a:latin typeface="Roboto"/>
              <a:ea typeface="Roboto"/>
              <a:cs typeface="Roboto"/>
              <a:sym typeface="Roboto"/>
            </a:endParaRPr>
          </a:p>
        </p:txBody>
      </p:sp>
      <p:sp>
        <p:nvSpPr>
          <p:cNvPr id="541" name="Google Shape;541;g30d35cfb9b2_3_48"/>
          <p:cNvSpPr txBox="1"/>
          <p:nvPr/>
        </p:nvSpPr>
        <p:spPr>
          <a:xfrm>
            <a:off x="278375" y="1748575"/>
            <a:ext cx="17641200" cy="79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500">
                <a:solidFill>
                  <a:schemeClr val="dk1"/>
                </a:solidFill>
              </a:rPr>
              <a:t>Content and Engagement:</a:t>
            </a:r>
            <a:endParaRPr b="1"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Start a Book Challenge: Create a monthly or seasonal reading challenge with themes. For example, a "Classic November" challenge where participants read and discuss classic literature, or a "New Year, New Genre" to explore books outside their comfort zone.</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Weekly Book Discussions: Host weekly online discussions or live sessions where members can discuss a specific book. Encourage active participation with conversation starters and open-ended questions to engage the audience deeply.</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User-Generated Content: Encourage members to share their book reviews, favorite quotes, or book photos using a unique hashtag. Feature the best submissions on the SATR Book Club's social media.</a:t>
            </a:r>
            <a:endParaRPr sz="2500">
              <a:solidFill>
                <a:schemeClr val="dk1"/>
              </a:solidFill>
            </a:endParaRPr>
          </a:p>
          <a:p>
            <a:pPr indent="0" lvl="0" marL="457200" rtl="0" algn="l">
              <a:spcBef>
                <a:spcPts val="0"/>
              </a:spcBef>
              <a:spcAft>
                <a:spcPts val="0"/>
              </a:spcAft>
              <a:buNone/>
            </a:pPr>
            <a:r>
              <a:t/>
            </a:r>
            <a:endParaRPr sz="2500">
              <a:solidFill>
                <a:schemeClr val="dk1"/>
              </a:solidFill>
            </a:endParaRPr>
          </a:p>
          <a:p>
            <a:pPr indent="0" lvl="0" marL="0" rtl="0" algn="l">
              <a:spcBef>
                <a:spcPts val="0"/>
              </a:spcBef>
              <a:spcAft>
                <a:spcPts val="0"/>
              </a:spcAft>
              <a:buNone/>
            </a:pPr>
            <a:r>
              <a:rPr b="1" lang="en-US" sz="2500">
                <a:solidFill>
                  <a:schemeClr val="dk1"/>
                </a:solidFill>
              </a:rPr>
              <a:t>Campaign Strategy:</a:t>
            </a:r>
            <a:endParaRPr b="1"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Email Marketing: Create a weekly or monthly newsletter with book recommendations, summaries of past discussions, upcoming events, and engaging content (like “Top 5 books for a rainy day”).</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Milestone Celebrations: Celebrate campaign or club milestones, like “15 Members Joined” or “10 Books Reviewed,” with special events or discounts. This can create a sense of accomplishment and encourage further participation.</a:t>
            </a:r>
            <a:endParaRPr sz="2500">
              <a:solidFill>
                <a:schemeClr val="dk1"/>
              </a:solidFill>
            </a:endParaRPr>
          </a:p>
          <a:p>
            <a:pPr indent="0" lvl="0" marL="457200" rtl="0" algn="l">
              <a:spcBef>
                <a:spcPts val="0"/>
              </a:spcBef>
              <a:spcAft>
                <a:spcPts val="0"/>
              </a:spcAft>
              <a:buNone/>
            </a:pPr>
            <a:r>
              <a:t/>
            </a:r>
            <a:endParaRPr sz="2500">
              <a:solidFill>
                <a:schemeClr val="dk1"/>
              </a:solidFill>
            </a:endParaRPr>
          </a:p>
          <a:p>
            <a:pPr indent="0" lvl="0" marL="0" rtl="0" algn="l">
              <a:spcBef>
                <a:spcPts val="0"/>
              </a:spcBef>
              <a:spcAft>
                <a:spcPts val="0"/>
              </a:spcAft>
              <a:buNone/>
            </a:pPr>
            <a:r>
              <a:rPr b="1" lang="en-US" sz="2500">
                <a:solidFill>
                  <a:schemeClr val="dk1"/>
                </a:solidFill>
              </a:rPr>
              <a:t>Book Swaps and Meet-ups: </a:t>
            </a:r>
            <a:r>
              <a:rPr lang="en-US" sz="2500">
                <a:solidFill>
                  <a:schemeClr val="dk1"/>
                </a:solidFill>
              </a:rPr>
              <a:t>Organize physical or online book swap events where members can trade books they've finished with others. This can be a great way to engage the local community and promote reading.</a:t>
            </a:r>
            <a:endParaRPr b="1" sz="2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type="title"/>
          </p:nvPr>
        </p:nvSpPr>
        <p:spPr>
          <a:xfrm>
            <a:off x="939800" y="465446"/>
            <a:ext cx="7976100" cy="11160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sz="7150">
                <a:solidFill>
                  <a:srgbClr val="FFBC4F"/>
                </a:solidFill>
                <a:latin typeface="Playfair Display"/>
                <a:ea typeface="Playfair Display"/>
                <a:cs typeface="Playfair Display"/>
                <a:sym typeface="Playfair Display"/>
              </a:rPr>
              <a:t>Business Model</a:t>
            </a:r>
            <a:endParaRPr b="1" sz="7150">
              <a:latin typeface="Playfair Display"/>
              <a:ea typeface="Playfair Display"/>
              <a:cs typeface="Playfair Display"/>
              <a:sym typeface="Playfair Display"/>
            </a:endParaRPr>
          </a:p>
        </p:txBody>
      </p:sp>
      <p:sp>
        <p:nvSpPr>
          <p:cNvPr id="75" name="Google Shape;75;p4"/>
          <p:cNvSpPr/>
          <p:nvPr/>
        </p:nvSpPr>
        <p:spPr>
          <a:xfrm>
            <a:off x="948277" y="1696715"/>
            <a:ext cx="17327245" cy="8396605"/>
          </a:xfrm>
          <a:custGeom>
            <a:rect b="b" l="l" r="r" t="t"/>
            <a:pathLst>
              <a:path extrusionOk="0" h="8396605" w="17327245">
                <a:moveTo>
                  <a:pt x="17327055" y="5510263"/>
                </a:moveTo>
                <a:lnTo>
                  <a:pt x="17325975" y="5510263"/>
                </a:lnTo>
                <a:lnTo>
                  <a:pt x="17325975" y="0"/>
                </a:lnTo>
                <a:lnTo>
                  <a:pt x="14243457" y="0"/>
                </a:lnTo>
                <a:lnTo>
                  <a:pt x="14116050" y="0"/>
                </a:lnTo>
                <a:lnTo>
                  <a:pt x="10414406" y="0"/>
                </a:lnTo>
                <a:lnTo>
                  <a:pt x="10414406" y="5510263"/>
                </a:lnTo>
                <a:lnTo>
                  <a:pt x="10410825" y="5510263"/>
                </a:lnTo>
                <a:lnTo>
                  <a:pt x="10410825" y="0"/>
                </a:lnTo>
                <a:lnTo>
                  <a:pt x="6943725" y="0"/>
                </a:lnTo>
                <a:lnTo>
                  <a:pt x="6943725" y="5510263"/>
                </a:lnTo>
                <a:lnTo>
                  <a:pt x="6941286" y="5510263"/>
                </a:lnTo>
                <a:lnTo>
                  <a:pt x="6941286" y="0"/>
                </a:lnTo>
                <a:lnTo>
                  <a:pt x="2971800" y="0"/>
                </a:lnTo>
                <a:lnTo>
                  <a:pt x="2969361" y="0"/>
                </a:lnTo>
                <a:lnTo>
                  <a:pt x="0" y="0"/>
                </a:lnTo>
                <a:lnTo>
                  <a:pt x="0" y="5581650"/>
                </a:lnTo>
                <a:lnTo>
                  <a:pt x="1079" y="5581650"/>
                </a:lnTo>
                <a:lnTo>
                  <a:pt x="1079" y="8396338"/>
                </a:lnTo>
                <a:lnTo>
                  <a:pt x="5792279" y="8396338"/>
                </a:lnTo>
                <a:lnTo>
                  <a:pt x="11564430" y="8396338"/>
                </a:lnTo>
                <a:lnTo>
                  <a:pt x="17327055" y="8396338"/>
                </a:lnTo>
                <a:lnTo>
                  <a:pt x="17327055" y="5510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FFFFFF"/>
              </a:solidFill>
              <a:latin typeface="Roboto"/>
              <a:ea typeface="Roboto"/>
              <a:cs typeface="Roboto"/>
              <a:sym typeface="Roboto"/>
            </a:endParaRPr>
          </a:p>
        </p:txBody>
      </p:sp>
      <p:sp>
        <p:nvSpPr>
          <p:cNvPr id="76" name="Google Shape;76;p4"/>
          <p:cNvSpPr txBox="1"/>
          <p:nvPr/>
        </p:nvSpPr>
        <p:spPr>
          <a:xfrm>
            <a:off x="15274100" y="1678225"/>
            <a:ext cx="31182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Customer Segments</a:t>
            </a:r>
            <a:endParaRPr sz="2400">
              <a:solidFill>
                <a:schemeClr val="dk1"/>
              </a:solidFill>
              <a:latin typeface="Roboto"/>
              <a:ea typeface="Roboto"/>
              <a:cs typeface="Roboto"/>
              <a:sym typeface="Roboto"/>
            </a:endParaRPr>
          </a:p>
        </p:txBody>
      </p:sp>
      <p:pic>
        <p:nvPicPr>
          <p:cNvPr id="77" name="Google Shape;77;p4"/>
          <p:cNvPicPr preferRelativeResize="0"/>
          <p:nvPr/>
        </p:nvPicPr>
        <p:blipFill rotWithShape="1">
          <a:blip r:embed="rId3">
            <a:alphaModFix/>
          </a:blip>
          <a:srcRect b="0" l="0" r="0" t="0"/>
          <a:stretch/>
        </p:blipFill>
        <p:spPr>
          <a:xfrm>
            <a:off x="15383254" y="2542031"/>
            <a:ext cx="2746247" cy="993647"/>
          </a:xfrm>
          <a:prstGeom prst="rect">
            <a:avLst/>
          </a:prstGeom>
          <a:noFill/>
          <a:ln>
            <a:noFill/>
          </a:ln>
        </p:spPr>
      </p:pic>
      <p:sp>
        <p:nvSpPr>
          <p:cNvPr id="78" name="Google Shape;78;p4"/>
          <p:cNvSpPr txBox="1"/>
          <p:nvPr/>
        </p:nvSpPr>
        <p:spPr>
          <a:xfrm>
            <a:off x="15820721" y="2797084"/>
            <a:ext cx="179451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Avid Readers</a:t>
            </a:r>
            <a:endParaRPr sz="2400">
              <a:solidFill>
                <a:schemeClr val="dk1"/>
              </a:solidFill>
              <a:latin typeface="Roboto"/>
              <a:ea typeface="Roboto"/>
              <a:cs typeface="Roboto"/>
              <a:sym typeface="Roboto"/>
            </a:endParaRPr>
          </a:p>
        </p:txBody>
      </p:sp>
      <p:pic>
        <p:nvPicPr>
          <p:cNvPr id="79" name="Google Shape;79;p4"/>
          <p:cNvPicPr preferRelativeResize="0"/>
          <p:nvPr/>
        </p:nvPicPr>
        <p:blipFill rotWithShape="1">
          <a:blip r:embed="rId4">
            <a:alphaModFix/>
          </a:blip>
          <a:srcRect b="0" l="0" r="0" t="0"/>
          <a:stretch/>
        </p:blipFill>
        <p:spPr>
          <a:xfrm>
            <a:off x="15386302" y="4017263"/>
            <a:ext cx="2746247" cy="993647"/>
          </a:xfrm>
          <a:prstGeom prst="rect">
            <a:avLst/>
          </a:prstGeom>
          <a:noFill/>
          <a:ln>
            <a:noFill/>
          </a:ln>
        </p:spPr>
      </p:pic>
      <p:sp>
        <p:nvSpPr>
          <p:cNvPr id="80" name="Google Shape;80;p4"/>
          <p:cNvSpPr txBox="1"/>
          <p:nvPr/>
        </p:nvSpPr>
        <p:spPr>
          <a:xfrm>
            <a:off x="15560576" y="4272300"/>
            <a:ext cx="2612100" cy="3822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2400">
                <a:solidFill>
                  <a:srgbClr val="FFFFFF"/>
                </a:solidFill>
                <a:latin typeface="Roboto"/>
                <a:ea typeface="Roboto"/>
                <a:cs typeface="Roboto"/>
                <a:sym typeface="Roboto"/>
              </a:rPr>
              <a:t>Suez Community</a:t>
            </a:r>
            <a:endParaRPr sz="2400">
              <a:solidFill>
                <a:schemeClr val="dk1"/>
              </a:solidFill>
              <a:latin typeface="Roboto"/>
              <a:ea typeface="Roboto"/>
              <a:cs typeface="Roboto"/>
              <a:sym typeface="Roboto"/>
            </a:endParaRPr>
          </a:p>
        </p:txBody>
      </p:sp>
      <p:pic>
        <p:nvPicPr>
          <p:cNvPr id="81" name="Google Shape;81;p4"/>
          <p:cNvPicPr preferRelativeResize="0"/>
          <p:nvPr/>
        </p:nvPicPr>
        <p:blipFill rotWithShape="1">
          <a:blip r:embed="rId5">
            <a:alphaModFix/>
          </a:blip>
          <a:srcRect b="0" l="0" r="0" t="0"/>
          <a:stretch/>
        </p:blipFill>
        <p:spPr>
          <a:xfrm>
            <a:off x="15392400" y="5583935"/>
            <a:ext cx="2746247" cy="993647"/>
          </a:xfrm>
          <a:prstGeom prst="rect">
            <a:avLst/>
          </a:prstGeom>
          <a:noFill/>
          <a:ln>
            <a:noFill/>
          </a:ln>
        </p:spPr>
      </p:pic>
      <p:sp>
        <p:nvSpPr>
          <p:cNvPr id="82" name="Google Shape;82;p4"/>
          <p:cNvSpPr txBox="1"/>
          <p:nvPr/>
        </p:nvSpPr>
        <p:spPr>
          <a:xfrm>
            <a:off x="15643612" y="5838309"/>
            <a:ext cx="216471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Book Collectors</a:t>
            </a:r>
            <a:endParaRPr sz="2400">
              <a:solidFill>
                <a:schemeClr val="dk1"/>
              </a:solidFill>
              <a:latin typeface="Roboto"/>
              <a:ea typeface="Roboto"/>
              <a:cs typeface="Roboto"/>
              <a:sym typeface="Roboto"/>
            </a:endParaRPr>
          </a:p>
        </p:txBody>
      </p:sp>
      <p:grpSp>
        <p:nvGrpSpPr>
          <p:cNvPr id="83" name="Google Shape;83;p4"/>
          <p:cNvGrpSpPr/>
          <p:nvPr/>
        </p:nvGrpSpPr>
        <p:grpSpPr>
          <a:xfrm>
            <a:off x="11411711" y="2468879"/>
            <a:ext cx="3843527" cy="4690871"/>
            <a:chOff x="11411711" y="2468879"/>
            <a:chExt cx="3843527" cy="4690871"/>
          </a:xfrm>
        </p:grpSpPr>
        <p:pic>
          <p:nvPicPr>
            <p:cNvPr id="84" name="Google Shape;84;p4"/>
            <p:cNvPicPr preferRelativeResize="0"/>
            <p:nvPr/>
          </p:nvPicPr>
          <p:blipFill rotWithShape="1">
            <a:blip r:embed="rId6">
              <a:alphaModFix/>
            </a:blip>
            <a:srcRect b="0" l="0" r="0" t="0"/>
            <a:stretch/>
          </p:blipFill>
          <p:spPr>
            <a:xfrm>
              <a:off x="11954255" y="2468879"/>
              <a:ext cx="2746247" cy="707135"/>
            </a:xfrm>
            <a:prstGeom prst="rect">
              <a:avLst/>
            </a:prstGeom>
            <a:noFill/>
            <a:ln>
              <a:noFill/>
            </a:ln>
          </p:spPr>
        </p:pic>
        <p:pic>
          <p:nvPicPr>
            <p:cNvPr id="85" name="Google Shape;85;p4"/>
            <p:cNvPicPr preferRelativeResize="0"/>
            <p:nvPr/>
          </p:nvPicPr>
          <p:blipFill rotWithShape="1">
            <a:blip r:embed="rId7">
              <a:alphaModFix/>
            </a:blip>
            <a:srcRect b="0" l="0" r="0" t="0"/>
            <a:stretch/>
          </p:blipFill>
          <p:spPr>
            <a:xfrm>
              <a:off x="11649455" y="3038855"/>
              <a:ext cx="3374135" cy="850391"/>
            </a:xfrm>
            <a:prstGeom prst="rect">
              <a:avLst/>
            </a:prstGeom>
            <a:noFill/>
            <a:ln>
              <a:noFill/>
            </a:ln>
          </p:spPr>
        </p:pic>
        <p:pic>
          <p:nvPicPr>
            <p:cNvPr id="86" name="Google Shape;86;p4"/>
            <p:cNvPicPr preferRelativeResize="0"/>
            <p:nvPr/>
          </p:nvPicPr>
          <p:blipFill rotWithShape="1">
            <a:blip r:embed="rId8">
              <a:alphaModFix/>
            </a:blip>
            <a:srcRect b="0" l="0" r="0" t="0"/>
            <a:stretch/>
          </p:blipFill>
          <p:spPr>
            <a:xfrm>
              <a:off x="11411711" y="3806951"/>
              <a:ext cx="3843527" cy="868679"/>
            </a:xfrm>
            <a:prstGeom prst="rect">
              <a:avLst/>
            </a:prstGeom>
            <a:noFill/>
            <a:ln>
              <a:noFill/>
            </a:ln>
          </p:spPr>
        </p:pic>
        <p:pic>
          <p:nvPicPr>
            <p:cNvPr id="87" name="Google Shape;87;p4"/>
            <p:cNvPicPr preferRelativeResize="0"/>
            <p:nvPr/>
          </p:nvPicPr>
          <p:blipFill rotWithShape="1">
            <a:blip r:embed="rId9">
              <a:alphaModFix/>
            </a:blip>
            <a:srcRect b="0" l="0" r="0" t="0"/>
            <a:stretch/>
          </p:blipFill>
          <p:spPr>
            <a:xfrm>
              <a:off x="11454383" y="5117591"/>
              <a:ext cx="3755135" cy="871727"/>
            </a:xfrm>
            <a:prstGeom prst="rect">
              <a:avLst/>
            </a:prstGeom>
            <a:noFill/>
            <a:ln>
              <a:noFill/>
            </a:ln>
          </p:spPr>
        </p:pic>
        <p:pic>
          <p:nvPicPr>
            <p:cNvPr id="88" name="Google Shape;88;p4"/>
            <p:cNvPicPr preferRelativeResize="0"/>
            <p:nvPr/>
          </p:nvPicPr>
          <p:blipFill rotWithShape="1">
            <a:blip r:embed="rId10">
              <a:alphaModFix/>
            </a:blip>
            <a:srcRect b="0" l="0" r="0" t="0"/>
            <a:stretch/>
          </p:blipFill>
          <p:spPr>
            <a:xfrm>
              <a:off x="11457431" y="5940551"/>
              <a:ext cx="3745991" cy="630935"/>
            </a:xfrm>
            <a:prstGeom prst="rect">
              <a:avLst/>
            </a:prstGeom>
            <a:noFill/>
            <a:ln>
              <a:noFill/>
            </a:ln>
          </p:spPr>
        </p:pic>
        <p:pic>
          <p:nvPicPr>
            <p:cNvPr id="89" name="Google Shape;89;p4"/>
            <p:cNvPicPr preferRelativeResize="0"/>
            <p:nvPr/>
          </p:nvPicPr>
          <p:blipFill rotWithShape="1">
            <a:blip r:embed="rId11">
              <a:alphaModFix/>
            </a:blip>
            <a:srcRect b="0" l="0" r="0" t="0"/>
            <a:stretch/>
          </p:blipFill>
          <p:spPr>
            <a:xfrm>
              <a:off x="11460479" y="6489191"/>
              <a:ext cx="3745991" cy="670559"/>
            </a:xfrm>
            <a:prstGeom prst="rect">
              <a:avLst/>
            </a:prstGeom>
            <a:noFill/>
            <a:ln>
              <a:noFill/>
            </a:ln>
          </p:spPr>
        </p:pic>
      </p:grpSp>
      <p:sp>
        <p:nvSpPr>
          <p:cNvPr id="90" name="Google Shape;90;p4"/>
          <p:cNvSpPr txBox="1"/>
          <p:nvPr/>
        </p:nvSpPr>
        <p:spPr>
          <a:xfrm>
            <a:off x="11318238" y="1657200"/>
            <a:ext cx="3769500" cy="5136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Customer Relationships</a:t>
            </a:r>
            <a:endParaRPr sz="2400">
              <a:solidFill>
                <a:schemeClr val="dk1"/>
              </a:solidFill>
              <a:latin typeface="Roboto"/>
              <a:ea typeface="Roboto"/>
              <a:cs typeface="Roboto"/>
              <a:sym typeface="Roboto"/>
            </a:endParaRPr>
          </a:p>
          <a:p>
            <a:pPr indent="0" lvl="0" marL="0" marR="0" rtl="0" algn="l">
              <a:lnSpc>
                <a:spcPct val="100000"/>
              </a:lnSpc>
              <a:spcBef>
                <a:spcPts val="1340"/>
              </a:spcBef>
              <a:spcAft>
                <a:spcPts val="0"/>
              </a:spcAft>
              <a:buNone/>
            </a:pPr>
            <a:r>
              <a:t/>
            </a:r>
            <a:endParaRPr sz="2400">
              <a:solidFill>
                <a:schemeClr val="dk1"/>
              </a:solidFill>
              <a:latin typeface="Roboto"/>
              <a:ea typeface="Roboto"/>
              <a:cs typeface="Roboto"/>
              <a:sym typeface="Roboto"/>
            </a:endParaRPr>
          </a:p>
        </p:txBody>
      </p:sp>
      <p:sp>
        <p:nvSpPr>
          <p:cNvPr id="91" name="Google Shape;91;p4"/>
          <p:cNvSpPr txBox="1"/>
          <p:nvPr/>
        </p:nvSpPr>
        <p:spPr>
          <a:xfrm>
            <a:off x="8209000" y="1722900"/>
            <a:ext cx="29229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Value Proposition</a:t>
            </a:r>
            <a:endParaRPr sz="2400">
              <a:solidFill>
                <a:schemeClr val="dk1"/>
              </a:solidFill>
              <a:latin typeface="Roboto"/>
              <a:ea typeface="Roboto"/>
              <a:cs typeface="Roboto"/>
              <a:sym typeface="Roboto"/>
            </a:endParaRPr>
          </a:p>
        </p:txBody>
      </p:sp>
      <p:pic>
        <p:nvPicPr>
          <p:cNvPr id="92" name="Google Shape;92;p4"/>
          <p:cNvPicPr preferRelativeResize="0"/>
          <p:nvPr/>
        </p:nvPicPr>
        <p:blipFill rotWithShape="1">
          <a:blip r:embed="rId12">
            <a:alphaModFix/>
          </a:blip>
          <a:srcRect b="0" l="0" r="0" t="0"/>
          <a:stretch/>
        </p:blipFill>
        <p:spPr>
          <a:xfrm>
            <a:off x="7952556" y="2560670"/>
            <a:ext cx="3118104" cy="938783"/>
          </a:xfrm>
          <a:prstGeom prst="rect">
            <a:avLst/>
          </a:prstGeom>
          <a:noFill/>
          <a:ln>
            <a:noFill/>
          </a:ln>
        </p:spPr>
      </p:pic>
      <p:sp>
        <p:nvSpPr>
          <p:cNvPr id="93" name="Google Shape;93;p4"/>
          <p:cNvSpPr txBox="1"/>
          <p:nvPr/>
        </p:nvSpPr>
        <p:spPr>
          <a:xfrm>
            <a:off x="8669209" y="2701190"/>
            <a:ext cx="1684800" cy="3822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2400">
                <a:solidFill>
                  <a:srgbClr val="FFFFFF"/>
                </a:solidFill>
                <a:latin typeface="Roboto"/>
                <a:ea typeface="Roboto"/>
                <a:cs typeface="Roboto"/>
                <a:sym typeface="Roboto"/>
              </a:rPr>
              <a:t>Affordability</a:t>
            </a:r>
            <a:endParaRPr sz="2400">
              <a:solidFill>
                <a:schemeClr val="dk1"/>
              </a:solidFill>
              <a:latin typeface="Roboto"/>
              <a:ea typeface="Roboto"/>
              <a:cs typeface="Roboto"/>
              <a:sym typeface="Roboto"/>
            </a:endParaRPr>
          </a:p>
        </p:txBody>
      </p:sp>
      <p:pic>
        <p:nvPicPr>
          <p:cNvPr id="94" name="Google Shape;94;p4"/>
          <p:cNvPicPr preferRelativeResize="0"/>
          <p:nvPr/>
        </p:nvPicPr>
        <p:blipFill rotWithShape="1">
          <a:blip r:embed="rId13">
            <a:alphaModFix/>
          </a:blip>
          <a:srcRect b="0" l="0" r="0" t="0"/>
          <a:stretch/>
        </p:blipFill>
        <p:spPr>
          <a:xfrm>
            <a:off x="7955279" y="3727703"/>
            <a:ext cx="3118104" cy="935735"/>
          </a:xfrm>
          <a:prstGeom prst="rect">
            <a:avLst/>
          </a:prstGeom>
          <a:noFill/>
          <a:ln>
            <a:noFill/>
          </a:ln>
        </p:spPr>
      </p:pic>
      <p:sp>
        <p:nvSpPr>
          <p:cNvPr id="95" name="Google Shape;95;p4"/>
          <p:cNvSpPr txBox="1"/>
          <p:nvPr/>
        </p:nvSpPr>
        <p:spPr>
          <a:xfrm>
            <a:off x="8593581" y="3955027"/>
            <a:ext cx="1765800" cy="391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Convenience</a:t>
            </a:r>
            <a:endParaRPr sz="2400">
              <a:solidFill>
                <a:schemeClr val="dk1"/>
              </a:solidFill>
              <a:latin typeface="Roboto"/>
              <a:ea typeface="Roboto"/>
              <a:cs typeface="Roboto"/>
              <a:sym typeface="Roboto"/>
            </a:endParaRPr>
          </a:p>
        </p:txBody>
      </p:sp>
      <p:pic>
        <p:nvPicPr>
          <p:cNvPr id="96" name="Google Shape;96;p4"/>
          <p:cNvPicPr preferRelativeResize="0"/>
          <p:nvPr/>
        </p:nvPicPr>
        <p:blipFill rotWithShape="1">
          <a:blip r:embed="rId14">
            <a:alphaModFix/>
          </a:blip>
          <a:srcRect b="0" l="0" r="0" t="0"/>
          <a:stretch/>
        </p:blipFill>
        <p:spPr>
          <a:xfrm>
            <a:off x="7958327" y="4913375"/>
            <a:ext cx="3118103" cy="935735"/>
          </a:xfrm>
          <a:prstGeom prst="rect">
            <a:avLst/>
          </a:prstGeom>
          <a:noFill/>
          <a:ln>
            <a:noFill/>
          </a:ln>
        </p:spPr>
      </p:pic>
      <p:sp>
        <p:nvSpPr>
          <p:cNvPr id="97" name="Google Shape;97;p4"/>
          <p:cNvSpPr txBox="1"/>
          <p:nvPr/>
        </p:nvSpPr>
        <p:spPr>
          <a:xfrm>
            <a:off x="8687502" y="5139625"/>
            <a:ext cx="19659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Community</a:t>
            </a:r>
            <a:endParaRPr sz="2400">
              <a:solidFill>
                <a:schemeClr val="dk1"/>
              </a:solidFill>
              <a:latin typeface="Roboto"/>
              <a:ea typeface="Roboto"/>
              <a:cs typeface="Roboto"/>
              <a:sym typeface="Roboto"/>
            </a:endParaRPr>
          </a:p>
        </p:txBody>
      </p:sp>
      <p:pic>
        <p:nvPicPr>
          <p:cNvPr id="98" name="Google Shape;98;p4"/>
          <p:cNvPicPr preferRelativeResize="0"/>
          <p:nvPr/>
        </p:nvPicPr>
        <p:blipFill rotWithShape="1">
          <a:blip r:embed="rId15">
            <a:alphaModFix/>
          </a:blip>
          <a:srcRect b="0" l="0" r="0" t="0"/>
          <a:stretch/>
        </p:blipFill>
        <p:spPr>
          <a:xfrm>
            <a:off x="7964423" y="6224015"/>
            <a:ext cx="3118103" cy="935735"/>
          </a:xfrm>
          <a:prstGeom prst="rect">
            <a:avLst/>
          </a:prstGeom>
          <a:noFill/>
          <a:ln>
            <a:noFill/>
          </a:ln>
        </p:spPr>
      </p:pic>
      <p:sp>
        <p:nvSpPr>
          <p:cNvPr id="99" name="Google Shape;99;p4"/>
          <p:cNvSpPr txBox="1"/>
          <p:nvPr/>
        </p:nvSpPr>
        <p:spPr>
          <a:xfrm>
            <a:off x="8563798" y="6451375"/>
            <a:ext cx="2164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Sustainability</a:t>
            </a:r>
            <a:endParaRPr sz="2400">
              <a:solidFill>
                <a:schemeClr val="dk1"/>
              </a:solidFill>
              <a:latin typeface="Roboto"/>
              <a:ea typeface="Roboto"/>
              <a:cs typeface="Roboto"/>
              <a:sym typeface="Roboto"/>
            </a:endParaRPr>
          </a:p>
        </p:txBody>
      </p:sp>
      <p:grpSp>
        <p:nvGrpSpPr>
          <p:cNvPr id="100" name="Google Shape;100;p4"/>
          <p:cNvGrpSpPr/>
          <p:nvPr/>
        </p:nvGrpSpPr>
        <p:grpSpPr>
          <a:xfrm>
            <a:off x="3865046" y="2566425"/>
            <a:ext cx="4056421" cy="3486911"/>
            <a:chOff x="3903896" y="2474975"/>
            <a:chExt cx="4056421" cy="3486911"/>
          </a:xfrm>
        </p:grpSpPr>
        <p:pic>
          <p:nvPicPr>
            <p:cNvPr id="101" name="Google Shape;101;p4"/>
            <p:cNvPicPr preferRelativeResize="0"/>
            <p:nvPr/>
          </p:nvPicPr>
          <p:blipFill rotWithShape="1">
            <a:blip r:embed="rId16">
              <a:alphaModFix/>
            </a:blip>
            <a:srcRect b="0" l="0" r="0" t="0"/>
            <a:stretch/>
          </p:blipFill>
          <p:spPr>
            <a:xfrm>
              <a:off x="3922775" y="2474975"/>
              <a:ext cx="4032503" cy="649223"/>
            </a:xfrm>
            <a:prstGeom prst="rect">
              <a:avLst/>
            </a:prstGeom>
            <a:noFill/>
            <a:ln>
              <a:noFill/>
            </a:ln>
          </p:spPr>
        </p:pic>
        <p:pic>
          <p:nvPicPr>
            <p:cNvPr id="102" name="Google Shape;102;p4"/>
            <p:cNvPicPr preferRelativeResize="0"/>
            <p:nvPr/>
          </p:nvPicPr>
          <p:blipFill rotWithShape="1">
            <a:blip r:embed="rId17">
              <a:alphaModFix/>
            </a:blip>
            <a:srcRect b="10420" l="0" r="0" t="-10420"/>
            <a:stretch/>
          </p:blipFill>
          <p:spPr>
            <a:xfrm>
              <a:off x="3903896" y="3012716"/>
              <a:ext cx="4050792" cy="679703"/>
            </a:xfrm>
            <a:prstGeom prst="rect">
              <a:avLst/>
            </a:prstGeom>
            <a:noFill/>
            <a:ln>
              <a:noFill/>
            </a:ln>
          </p:spPr>
        </p:pic>
        <p:pic>
          <p:nvPicPr>
            <p:cNvPr id="103" name="Google Shape;103;p4"/>
            <p:cNvPicPr preferRelativeResize="0"/>
            <p:nvPr/>
          </p:nvPicPr>
          <p:blipFill rotWithShape="1">
            <a:blip r:embed="rId18">
              <a:alphaModFix/>
            </a:blip>
            <a:srcRect b="0" l="0" r="0" t="0"/>
            <a:stretch/>
          </p:blipFill>
          <p:spPr>
            <a:xfrm>
              <a:off x="3918669" y="3733798"/>
              <a:ext cx="4041648" cy="871727"/>
            </a:xfrm>
            <a:prstGeom prst="rect">
              <a:avLst/>
            </a:prstGeom>
            <a:noFill/>
            <a:ln>
              <a:noFill/>
            </a:ln>
          </p:spPr>
        </p:pic>
        <p:pic>
          <p:nvPicPr>
            <p:cNvPr id="104" name="Google Shape;104;p4"/>
            <p:cNvPicPr preferRelativeResize="0"/>
            <p:nvPr/>
          </p:nvPicPr>
          <p:blipFill rotWithShape="1">
            <a:blip r:embed="rId19">
              <a:alphaModFix/>
            </a:blip>
            <a:srcRect b="0" l="0" r="0" t="0"/>
            <a:stretch/>
          </p:blipFill>
          <p:spPr>
            <a:xfrm>
              <a:off x="4005071" y="5215127"/>
              <a:ext cx="3630167" cy="746759"/>
            </a:xfrm>
            <a:prstGeom prst="rect">
              <a:avLst/>
            </a:prstGeom>
            <a:noFill/>
            <a:ln>
              <a:noFill/>
            </a:ln>
          </p:spPr>
        </p:pic>
      </p:grpSp>
      <p:sp>
        <p:nvSpPr>
          <p:cNvPr id="105" name="Google Shape;105;p4"/>
          <p:cNvSpPr txBox="1"/>
          <p:nvPr/>
        </p:nvSpPr>
        <p:spPr>
          <a:xfrm>
            <a:off x="3808100" y="1794338"/>
            <a:ext cx="3517200" cy="559200"/>
          </a:xfrm>
          <a:prstGeom prst="rect">
            <a:avLst/>
          </a:prstGeom>
          <a:noFill/>
          <a:ln>
            <a:noFill/>
          </a:ln>
        </p:spPr>
        <p:txBody>
          <a:bodyPr anchorCtr="0" anchor="t" bIns="0" lIns="0" spcFirstLastPara="1" rIns="0" wrap="square" tIns="12700">
            <a:noAutofit/>
          </a:bodyPr>
          <a:lstStyle/>
          <a:p>
            <a:pPr indent="0" lvl="0" marL="0" marR="1535430" rtl="0" algn="ctr">
              <a:lnSpc>
                <a:spcPct val="100000"/>
              </a:lnSpc>
              <a:spcBef>
                <a:spcPts val="0"/>
              </a:spcBef>
              <a:spcAft>
                <a:spcPts val="0"/>
              </a:spcAft>
              <a:buNone/>
            </a:pPr>
            <a:r>
              <a:rPr b="1" lang="en-US" sz="2400">
                <a:solidFill>
                  <a:srgbClr val="0E373C"/>
                </a:solidFill>
                <a:latin typeface="Roboto"/>
                <a:ea typeface="Roboto"/>
                <a:cs typeface="Roboto"/>
                <a:sym typeface="Roboto"/>
              </a:rPr>
              <a:t>Key Activities</a:t>
            </a:r>
            <a:endParaRPr sz="2400">
              <a:solidFill>
                <a:srgbClr val="FFFFFF"/>
              </a:solidFill>
              <a:latin typeface="Roboto"/>
              <a:ea typeface="Roboto"/>
              <a:cs typeface="Roboto"/>
              <a:sym typeface="Roboto"/>
            </a:endParaRPr>
          </a:p>
          <a:p>
            <a:pPr indent="-62230" lvl="0" marL="62230" marR="5080" rtl="0" algn="ctr">
              <a:lnSpc>
                <a:spcPct val="150300"/>
              </a:lnSpc>
              <a:spcBef>
                <a:spcPts val="490"/>
              </a:spcBef>
              <a:spcAft>
                <a:spcPts val="0"/>
              </a:spcAft>
              <a:buNone/>
            </a:pPr>
            <a:r>
              <a:rPr lang="en-US" sz="2400">
                <a:solidFill>
                  <a:srgbClr val="FFFFFF"/>
                </a:solidFill>
                <a:latin typeface="Roboto"/>
                <a:ea typeface="Roboto"/>
                <a:cs typeface="Roboto"/>
                <a:sym typeface="Roboto"/>
              </a:rPr>
              <a:t> </a:t>
            </a:r>
            <a:endParaRPr sz="2400">
              <a:solidFill>
                <a:schemeClr val="dk1"/>
              </a:solidFill>
              <a:latin typeface="Roboto"/>
              <a:ea typeface="Roboto"/>
              <a:cs typeface="Roboto"/>
              <a:sym typeface="Roboto"/>
            </a:endParaRPr>
          </a:p>
        </p:txBody>
      </p:sp>
      <p:pic>
        <p:nvPicPr>
          <p:cNvPr id="106" name="Google Shape;106;p4"/>
          <p:cNvPicPr preferRelativeResize="0"/>
          <p:nvPr/>
        </p:nvPicPr>
        <p:blipFill rotWithShape="1">
          <a:blip r:embed="rId20">
            <a:alphaModFix/>
          </a:blip>
          <a:srcRect b="0" l="0" r="0" t="0"/>
          <a:stretch/>
        </p:blipFill>
        <p:spPr>
          <a:xfrm>
            <a:off x="4005071" y="6224015"/>
            <a:ext cx="3630167" cy="728471"/>
          </a:xfrm>
          <a:prstGeom prst="rect">
            <a:avLst/>
          </a:prstGeom>
          <a:noFill/>
          <a:ln>
            <a:noFill/>
          </a:ln>
        </p:spPr>
      </p:pic>
      <p:sp>
        <p:nvSpPr>
          <p:cNvPr id="107" name="Google Shape;107;p4"/>
          <p:cNvSpPr txBox="1"/>
          <p:nvPr/>
        </p:nvSpPr>
        <p:spPr>
          <a:xfrm>
            <a:off x="4409942" y="6346595"/>
            <a:ext cx="27444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Google Site Website</a:t>
            </a:r>
            <a:endParaRPr sz="2400">
              <a:solidFill>
                <a:schemeClr val="dk1"/>
              </a:solidFill>
              <a:latin typeface="Roboto"/>
              <a:ea typeface="Roboto"/>
              <a:cs typeface="Roboto"/>
              <a:sym typeface="Roboto"/>
            </a:endParaRPr>
          </a:p>
        </p:txBody>
      </p:sp>
      <p:sp>
        <p:nvSpPr>
          <p:cNvPr id="108" name="Google Shape;108;p4"/>
          <p:cNvSpPr txBox="1"/>
          <p:nvPr/>
        </p:nvSpPr>
        <p:spPr>
          <a:xfrm>
            <a:off x="1145174" y="1782663"/>
            <a:ext cx="2164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Key Partners</a:t>
            </a:r>
            <a:endParaRPr sz="2400">
              <a:solidFill>
                <a:schemeClr val="dk1"/>
              </a:solidFill>
              <a:latin typeface="Roboto"/>
              <a:ea typeface="Roboto"/>
              <a:cs typeface="Roboto"/>
              <a:sym typeface="Roboto"/>
            </a:endParaRPr>
          </a:p>
        </p:txBody>
      </p:sp>
      <p:pic>
        <p:nvPicPr>
          <p:cNvPr id="109" name="Google Shape;109;p4"/>
          <p:cNvPicPr preferRelativeResize="0"/>
          <p:nvPr/>
        </p:nvPicPr>
        <p:blipFill rotWithShape="1">
          <a:blip r:embed="rId21">
            <a:alphaModFix/>
          </a:blip>
          <a:srcRect b="0" l="0" r="0" t="0"/>
          <a:stretch/>
        </p:blipFill>
        <p:spPr>
          <a:xfrm>
            <a:off x="1018031" y="2566415"/>
            <a:ext cx="2612135" cy="935735"/>
          </a:xfrm>
          <a:prstGeom prst="rect">
            <a:avLst/>
          </a:prstGeom>
          <a:noFill/>
          <a:ln>
            <a:noFill/>
          </a:ln>
        </p:spPr>
      </p:pic>
      <p:sp>
        <p:nvSpPr>
          <p:cNvPr id="110" name="Google Shape;110;p4"/>
          <p:cNvSpPr txBox="1"/>
          <p:nvPr/>
        </p:nvSpPr>
        <p:spPr>
          <a:xfrm>
            <a:off x="1545248" y="2820393"/>
            <a:ext cx="1623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Local Cafes</a:t>
            </a:r>
            <a:endParaRPr sz="2400">
              <a:solidFill>
                <a:schemeClr val="dk1"/>
              </a:solidFill>
              <a:latin typeface="Roboto"/>
              <a:ea typeface="Roboto"/>
              <a:cs typeface="Roboto"/>
              <a:sym typeface="Roboto"/>
            </a:endParaRPr>
          </a:p>
        </p:txBody>
      </p:sp>
      <p:pic>
        <p:nvPicPr>
          <p:cNvPr id="111" name="Google Shape;111;p4"/>
          <p:cNvPicPr preferRelativeResize="0"/>
          <p:nvPr/>
        </p:nvPicPr>
        <p:blipFill rotWithShape="1">
          <a:blip r:embed="rId22">
            <a:alphaModFix/>
          </a:blip>
          <a:srcRect b="0" l="0" r="0" t="0"/>
          <a:stretch/>
        </p:blipFill>
        <p:spPr>
          <a:xfrm>
            <a:off x="1002791" y="3697223"/>
            <a:ext cx="2612135" cy="935735"/>
          </a:xfrm>
          <a:prstGeom prst="rect">
            <a:avLst/>
          </a:prstGeom>
          <a:noFill/>
          <a:ln>
            <a:noFill/>
          </a:ln>
        </p:spPr>
      </p:pic>
      <p:sp>
        <p:nvSpPr>
          <p:cNvPr id="112" name="Google Shape;112;p4"/>
          <p:cNvSpPr txBox="1"/>
          <p:nvPr/>
        </p:nvSpPr>
        <p:spPr>
          <a:xfrm>
            <a:off x="1145175" y="3746363"/>
            <a:ext cx="2322900" cy="853500"/>
          </a:xfrm>
          <a:prstGeom prst="rect">
            <a:avLst/>
          </a:prstGeom>
          <a:noFill/>
          <a:ln>
            <a:noFill/>
          </a:ln>
        </p:spPr>
        <p:txBody>
          <a:bodyPr anchorCtr="0" anchor="ctr" bIns="0" lIns="0" spcFirstLastPara="1" rIns="0" wrap="square" tIns="12700">
            <a:noAutofit/>
          </a:bodyPr>
          <a:lstStyle/>
          <a:p>
            <a:pPr indent="0" lvl="0" marL="12700" marR="5080" rtl="0" algn="ctr">
              <a:lnSpc>
                <a:spcPct val="127600"/>
              </a:lnSpc>
              <a:spcBef>
                <a:spcPts val="0"/>
              </a:spcBef>
              <a:spcAft>
                <a:spcPts val="0"/>
              </a:spcAft>
              <a:buNone/>
            </a:pPr>
            <a:r>
              <a:rPr lang="en-US" sz="2400">
                <a:solidFill>
                  <a:srgbClr val="FFFFFF"/>
                </a:solidFill>
                <a:latin typeface="Roboto"/>
                <a:ea typeface="Roboto"/>
                <a:cs typeface="Roboto"/>
                <a:sym typeface="Roboto"/>
              </a:rPr>
              <a:t>Local  Workspaces</a:t>
            </a:r>
            <a:endParaRPr sz="2400">
              <a:solidFill>
                <a:schemeClr val="dk1"/>
              </a:solidFill>
              <a:latin typeface="Roboto"/>
              <a:ea typeface="Roboto"/>
              <a:cs typeface="Roboto"/>
              <a:sym typeface="Roboto"/>
            </a:endParaRPr>
          </a:p>
        </p:txBody>
      </p:sp>
      <p:pic>
        <p:nvPicPr>
          <p:cNvPr id="113" name="Google Shape;113;p4"/>
          <p:cNvPicPr preferRelativeResize="0"/>
          <p:nvPr/>
        </p:nvPicPr>
        <p:blipFill rotWithShape="1">
          <a:blip r:embed="rId23">
            <a:alphaModFix/>
          </a:blip>
          <a:srcRect b="0" l="0" r="0" t="0"/>
          <a:stretch/>
        </p:blipFill>
        <p:spPr>
          <a:xfrm>
            <a:off x="1008887" y="4916423"/>
            <a:ext cx="2612135" cy="935735"/>
          </a:xfrm>
          <a:prstGeom prst="rect">
            <a:avLst/>
          </a:prstGeom>
          <a:noFill/>
          <a:ln>
            <a:noFill/>
          </a:ln>
        </p:spPr>
      </p:pic>
      <p:sp>
        <p:nvSpPr>
          <p:cNvPr id="114" name="Google Shape;114;p4"/>
          <p:cNvSpPr txBox="1"/>
          <p:nvPr/>
        </p:nvSpPr>
        <p:spPr>
          <a:xfrm>
            <a:off x="1476325" y="5143650"/>
            <a:ext cx="18414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FFFF"/>
                </a:solidFill>
                <a:latin typeface="Roboto"/>
                <a:ea typeface="Roboto"/>
                <a:cs typeface="Roboto"/>
                <a:sym typeface="Roboto"/>
              </a:rPr>
              <a:t>Universities</a:t>
            </a:r>
            <a:endParaRPr sz="2400">
              <a:solidFill>
                <a:schemeClr val="dk1"/>
              </a:solidFill>
              <a:latin typeface="Roboto"/>
              <a:ea typeface="Roboto"/>
              <a:cs typeface="Roboto"/>
              <a:sym typeface="Roboto"/>
            </a:endParaRPr>
          </a:p>
        </p:txBody>
      </p:sp>
      <p:pic>
        <p:nvPicPr>
          <p:cNvPr id="115" name="Google Shape;115;p4"/>
          <p:cNvPicPr preferRelativeResize="0"/>
          <p:nvPr/>
        </p:nvPicPr>
        <p:blipFill rotWithShape="1">
          <a:blip r:embed="rId24">
            <a:alphaModFix/>
          </a:blip>
          <a:srcRect b="0" l="0" r="0" t="0"/>
          <a:stretch/>
        </p:blipFill>
        <p:spPr>
          <a:xfrm>
            <a:off x="1011936" y="6120383"/>
            <a:ext cx="2612135" cy="935735"/>
          </a:xfrm>
          <a:prstGeom prst="rect">
            <a:avLst/>
          </a:prstGeom>
          <a:noFill/>
          <a:ln>
            <a:noFill/>
          </a:ln>
        </p:spPr>
      </p:pic>
      <p:sp>
        <p:nvSpPr>
          <p:cNvPr id="116" name="Google Shape;116;p4"/>
          <p:cNvSpPr txBox="1"/>
          <p:nvPr/>
        </p:nvSpPr>
        <p:spPr>
          <a:xfrm>
            <a:off x="1053525" y="6335975"/>
            <a:ext cx="2546400" cy="382200"/>
          </a:xfrm>
          <a:prstGeom prst="rect">
            <a:avLst/>
          </a:prstGeom>
          <a:noFill/>
          <a:ln>
            <a:noFill/>
          </a:ln>
        </p:spPr>
        <p:txBody>
          <a:bodyPr anchorCtr="0" anchor="t" bIns="0" lIns="0" spcFirstLastPara="1" rIns="0" wrap="square" tIns="12700">
            <a:spAutoFit/>
          </a:bodyPr>
          <a:lstStyle/>
          <a:p>
            <a:pPr indent="40005" lvl="0" marL="12700" marR="5080" rtl="0" algn="l">
              <a:lnSpc>
                <a:spcPct val="127600"/>
              </a:lnSpc>
              <a:spcBef>
                <a:spcPts val="0"/>
              </a:spcBef>
              <a:spcAft>
                <a:spcPts val="0"/>
              </a:spcAft>
              <a:buNone/>
            </a:pPr>
            <a:r>
              <a:rPr lang="en-US" sz="2400">
                <a:solidFill>
                  <a:srgbClr val="FFFFFF"/>
                </a:solidFill>
                <a:latin typeface="Roboto"/>
                <a:ea typeface="Roboto"/>
                <a:cs typeface="Roboto"/>
                <a:sym typeface="Roboto"/>
              </a:rPr>
              <a:t>Delivery  Services</a:t>
            </a:r>
            <a:endParaRPr sz="2400">
              <a:solidFill>
                <a:schemeClr val="dk1"/>
              </a:solidFill>
              <a:latin typeface="Roboto"/>
              <a:ea typeface="Roboto"/>
              <a:cs typeface="Roboto"/>
              <a:sym typeface="Roboto"/>
            </a:endParaRPr>
          </a:p>
        </p:txBody>
      </p:sp>
      <p:grpSp>
        <p:nvGrpSpPr>
          <p:cNvPr id="117" name="Google Shape;117;p4"/>
          <p:cNvGrpSpPr/>
          <p:nvPr/>
        </p:nvGrpSpPr>
        <p:grpSpPr>
          <a:xfrm>
            <a:off x="12780263" y="7894319"/>
            <a:ext cx="2749295" cy="2087879"/>
            <a:chOff x="12780263" y="7894319"/>
            <a:chExt cx="2749295" cy="2087879"/>
          </a:xfrm>
        </p:grpSpPr>
        <p:pic>
          <p:nvPicPr>
            <p:cNvPr id="118" name="Google Shape;118;p4"/>
            <p:cNvPicPr preferRelativeResize="0"/>
            <p:nvPr/>
          </p:nvPicPr>
          <p:blipFill rotWithShape="1">
            <a:blip r:embed="rId25">
              <a:alphaModFix/>
            </a:blip>
            <a:srcRect b="0" l="0" r="0" t="0"/>
            <a:stretch/>
          </p:blipFill>
          <p:spPr>
            <a:xfrm>
              <a:off x="12780263" y="7894319"/>
              <a:ext cx="2746247" cy="993647"/>
            </a:xfrm>
            <a:prstGeom prst="rect">
              <a:avLst/>
            </a:prstGeom>
            <a:noFill/>
            <a:ln>
              <a:noFill/>
            </a:ln>
          </p:spPr>
        </p:pic>
        <p:pic>
          <p:nvPicPr>
            <p:cNvPr id="119" name="Google Shape;119;p4"/>
            <p:cNvPicPr preferRelativeResize="0"/>
            <p:nvPr/>
          </p:nvPicPr>
          <p:blipFill rotWithShape="1">
            <a:blip r:embed="rId26">
              <a:alphaModFix/>
            </a:blip>
            <a:srcRect b="0" l="0" r="0" t="0"/>
            <a:stretch/>
          </p:blipFill>
          <p:spPr>
            <a:xfrm>
              <a:off x="12783311" y="8988551"/>
              <a:ext cx="2746247" cy="993647"/>
            </a:xfrm>
            <a:prstGeom prst="rect">
              <a:avLst/>
            </a:prstGeom>
            <a:noFill/>
            <a:ln>
              <a:noFill/>
            </a:ln>
          </p:spPr>
        </p:pic>
      </p:grpSp>
      <p:sp>
        <p:nvSpPr>
          <p:cNvPr id="120" name="Google Shape;120;p4"/>
          <p:cNvSpPr txBox="1"/>
          <p:nvPr/>
        </p:nvSpPr>
        <p:spPr>
          <a:xfrm>
            <a:off x="12691161" y="7223409"/>
            <a:ext cx="2546400" cy="1547700"/>
          </a:xfrm>
          <a:prstGeom prst="rect">
            <a:avLst/>
          </a:prstGeom>
          <a:noFill/>
          <a:ln>
            <a:noFill/>
          </a:ln>
        </p:spPr>
        <p:txBody>
          <a:bodyPr anchorCtr="0" anchor="t" bIns="0" lIns="0" spcFirstLastPara="1" rIns="0" wrap="square" tIns="173350">
            <a:spAutoFit/>
          </a:bodyPr>
          <a:lstStyle/>
          <a:p>
            <a:pPr indent="0" lvl="0" marL="0" marR="151765" rtl="0" algn="ctr">
              <a:lnSpc>
                <a:spcPct val="100000"/>
              </a:lnSpc>
              <a:spcBef>
                <a:spcPts val="0"/>
              </a:spcBef>
              <a:spcAft>
                <a:spcPts val="0"/>
              </a:spcAft>
              <a:buNone/>
            </a:pPr>
            <a:r>
              <a:rPr b="1" lang="en-US" sz="2400">
                <a:solidFill>
                  <a:srgbClr val="0E373C"/>
                </a:solidFill>
                <a:latin typeface="Roboto"/>
                <a:ea typeface="Roboto"/>
                <a:cs typeface="Roboto"/>
                <a:sym typeface="Roboto"/>
              </a:rPr>
              <a:t>Revenue Streams</a:t>
            </a:r>
            <a:endParaRPr sz="2400">
              <a:solidFill>
                <a:schemeClr val="dk1"/>
              </a:solidFill>
              <a:latin typeface="Roboto"/>
              <a:ea typeface="Roboto"/>
              <a:cs typeface="Roboto"/>
              <a:sym typeface="Roboto"/>
            </a:endParaRPr>
          </a:p>
          <a:p>
            <a:pPr indent="0" lvl="0" marL="245745" marR="5080" rtl="0" algn="ctr">
              <a:lnSpc>
                <a:spcPct val="127600"/>
              </a:lnSpc>
              <a:spcBef>
                <a:spcPts val="1265"/>
              </a:spcBef>
              <a:spcAft>
                <a:spcPts val="0"/>
              </a:spcAft>
              <a:buNone/>
            </a:pPr>
            <a:r>
              <a:rPr lang="en-US" sz="2400">
                <a:solidFill>
                  <a:srgbClr val="FFFFFF"/>
                </a:solidFill>
                <a:latin typeface="Roboto"/>
                <a:ea typeface="Roboto"/>
                <a:cs typeface="Roboto"/>
                <a:sym typeface="Roboto"/>
              </a:rPr>
              <a:t>Attending Events  Fees</a:t>
            </a:r>
            <a:endParaRPr sz="2400">
              <a:solidFill>
                <a:schemeClr val="dk1"/>
              </a:solidFill>
              <a:latin typeface="Roboto"/>
              <a:ea typeface="Roboto"/>
              <a:cs typeface="Roboto"/>
              <a:sym typeface="Roboto"/>
            </a:endParaRPr>
          </a:p>
        </p:txBody>
      </p:sp>
      <p:pic>
        <p:nvPicPr>
          <p:cNvPr id="121" name="Google Shape;121;p4"/>
          <p:cNvPicPr preferRelativeResize="0"/>
          <p:nvPr/>
        </p:nvPicPr>
        <p:blipFill rotWithShape="1">
          <a:blip r:embed="rId27">
            <a:alphaModFix/>
          </a:blip>
          <a:srcRect b="0" l="0" r="0" t="0"/>
          <a:stretch/>
        </p:blipFill>
        <p:spPr>
          <a:xfrm>
            <a:off x="6952488" y="7897367"/>
            <a:ext cx="2746247" cy="993647"/>
          </a:xfrm>
          <a:prstGeom prst="rect">
            <a:avLst/>
          </a:prstGeom>
          <a:noFill/>
          <a:ln>
            <a:noFill/>
          </a:ln>
        </p:spPr>
      </p:pic>
      <p:sp>
        <p:nvSpPr>
          <p:cNvPr id="122" name="Google Shape;122;p4"/>
          <p:cNvSpPr txBox="1"/>
          <p:nvPr/>
        </p:nvSpPr>
        <p:spPr>
          <a:xfrm>
            <a:off x="7255563" y="8018299"/>
            <a:ext cx="2020500" cy="7518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2400">
                <a:solidFill>
                  <a:srgbClr val="FFFFFF"/>
                </a:solidFill>
                <a:latin typeface="Roboto"/>
                <a:ea typeface="Roboto"/>
                <a:cs typeface="Roboto"/>
                <a:sym typeface="Roboto"/>
              </a:rPr>
              <a:t>Innovate Egypt</a:t>
            </a:r>
            <a:endParaRPr sz="2400">
              <a:solidFill>
                <a:schemeClr val="dk1"/>
              </a:solidFill>
              <a:latin typeface="Roboto"/>
              <a:ea typeface="Roboto"/>
              <a:cs typeface="Roboto"/>
              <a:sym typeface="Roboto"/>
            </a:endParaRPr>
          </a:p>
        </p:txBody>
      </p:sp>
      <p:sp>
        <p:nvSpPr>
          <p:cNvPr id="123" name="Google Shape;123;p4"/>
          <p:cNvSpPr txBox="1"/>
          <p:nvPr/>
        </p:nvSpPr>
        <p:spPr>
          <a:xfrm>
            <a:off x="6933554" y="7380925"/>
            <a:ext cx="2241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Competitors</a:t>
            </a:r>
            <a:endParaRPr sz="2400">
              <a:solidFill>
                <a:schemeClr val="dk1"/>
              </a:solidFill>
              <a:latin typeface="Roboto"/>
              <a:ea typeface="Roboto"/>
              <a:cs typeface="Roboto"/>
              <a:sym typeface="Roboto"/>
            </a:endParaRPr>
          </a:p>
        </p:txBody>
      </p:sp>
      <p:grpSp>
        <p:nvGrpSpPr>
          <p:cNvPr id="124" name="Google Shape;124;p4"/>
          <p:cNvGrpSpPr/>
          <p:nvPr/>
        </p:nvGrpSpPr>
        <p:grpSpPr>
          <a:xfrm>
            <a:off x="1091183" y="7900415"/>
            <a:ext cx="2749295" cy="2087879"/>
            <a:chOff x="1091183" y="7900415"/>
            <a:chExt cx="2749295" cy="2087879"/>
          </a:xfrm>
        </p:grpSpPr>
        <p:pic>
          <p:nvPicPr>
            <p:cNvPr id="125" name="Google Shape;125;p4"/>
            <p:cNvPicPr preferRelativeResize="0"/>
            <p:nvPr/>
          </p:nvPicPr>
          <p:blipFill rotWithShape="1">
            <a:blip r:embed="rId28">
              <a:alphaModFix/>
            </a:blip>
            <a:srcRect b="0" l="0" r="0" t="0"/>
            <a:stretch/>
          </p:blipFill>
          <p:spPr>
            <a:xfrm>
              <a:off x="1091183" y="7900415"/>
              <a:ext cx="2746247" cy="993647"/>
            </a:xfrm>
            <a:prstGeom prst="rect">
              <a:avLst/>
            </a:prstGeom>
            <a:noFill/>
            <a:ln>
              <a:noFill/>
            </a:ln>
          </p:spPr>
        </p:pic>
        <p:pic>
          <p:nvPicPr>
            <p:cNvPr id="126" name="Google Shape;126;p4"/>
            <p:cNvPicPr preferRelativeResize="0"/>
            <p:nvPr/>
          </p:nvPicPr>
          <p:blipFill rotWithShape="1">
            <a:blip r:embed="rId29">
              <a:alphaModFix/>
            </a:blip>
            <a:srcRect b="0" l="0" r="0" t="0"/>
            <a:stretch/>
          </p:blipFill>
          <p:spPr>
            <a:xfrm>
              <a:off x="1094231" y="8994647"/>
              <a:ext cx="2746247" cy="993647"/>
            </a:xfrm>
            <a:prstGeom prst="rect">
              <a:avLst/>
            </a:prstGeom>
            <a:noFill/>
            <a:ln>
              <a:noFill/>
            </a:ln>
          </p:spPr>
        </p:pic>
      </p:grpSp>
      <p:sp>
        <p:nvSpPr>
          <p:cNvPr id="127" name="Google Shape;127;p4"/>
          <p:cNvSpPr txBox="1"/>
          <p:nvPr/>
        </p:nvSpPr>
        <p:spPr>
          <a:xfrm>
            <a:off x="1018025" y="7198675"/>
            <a:ext cx="3118200" cy="559200"/>
          </a:xfrm>
          <a:prstGeom prst="rect">
            <a:avLst/>
          </a:prstGeom>
          <a:noFill/>
          <a:ln>
            <a:noFill/>
          </a:ln>
        </p:spPr>
        <p:txBody>
          <a:bodyPr anchorCtr="0" anchor="t" bIns="0" lIns="0" spcFirstLastPara="1" rIns="0" wrap="square" tIns="187950">
            <a:spAutoFit/>
          </a:bodyPr>
          <a:lstStyle/>
          <a:p>
            <a:pPr indent="0" lvl="0" marL="12700" marR="0" rtl="0" algn="l">
              <a:lnSpc>
                <a:spcPct val="100000"/>
              </a:lnSpc>
              <a:spcBef>
                <a:spcPts val="0"/>
              </a:spcBef>
              <a:spcAft>
                <a:spcPts val="0"/>
              </a:spcAft>
              <a:buNone/>
            </a:pPr>
            <a:r>
              <a:rPr b="1" lang="en-US" sz="2400">
                <a:solidFill>
                  <a:srgbClr val="0E373C"/>
                </a:solidFill>
                <a:latin typeface="Roboto"/>
                <a:ea typeface="Roboto"/>
                <a:cs typeface="Roboto"/>
                <a:sym typeface="Roboto"/>
              </a:rPr>
              <a:t>Cost Structure</a:t>
            </a:r>
            <a:endParaRPr sz="2400">
              <a:solidFill>
                <a:schemeClr val="dk1"/>
              </a:solidFill>
              <a:latin typeface="Roboto"/>
              <a:ea typeface="Roboto"/>
              <a:cs typeface="Roboto"/>
              <a:sym typeface="Roboto"/>
            </a:endParaRPr>
          </a:p>
        </p:txBody>
      </p:sp>
      <p:sp>
        <p:nvSpPr>
          <p:cNvPr id="128" name="Google Shape;128;p4"/>
          <p:cNvSpPr txBox="1"/>
          <p:nvPr/>
        </p:nvSpPr>
        <p:spPr>
          <a:xfrm>
            <a:off x="1336700" y="9187125"/>
            <a:ext cx="2322900" cy="51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400">
                <a:solidFill>
                  <a:srgbClr val="FFFFFF"/>
                </a:solidFill>
                <a:latin typeface="Roboto"/>
                <a:ea typeface="Roboto"/>
                <a:cs typeface="Roboto"/>
                <a:sym typeface="Roboto"/>
              </a:rPr>
              <a:t>Event Materials  and Décor</a:t>
            </a:r>
            <a:endParaRPr sz="2400">
              <a:solidFill>
                <a:srgbClr val="FFFFFF"/>
              </a:solidFill>
              <a:latin typeface="Roboto"/>
              <a:ea typeface="Roboto"/>
              <a:cs typeface="Roboto"/>
              <a:sym typeface="Roboto"/>
            </a:endParaRPr>
          </a:p>
        </p:txBody>
      </p:sp>
      <p:sp>
        <p:nvSpPr>
          <p:cNvPr id="129" name="Google Shape;129;p4"/>
          <p:cNvSpPr txBox="1"/>
          <p:nvPr/>
        </p:nvSpPr>
        <p:spPr>
          <a:xfrm>
            <a:off x="1278350" y="7932325"/>
            <a:ext cx="2439600" cy="6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rgbClr val="FFFFFF"/>
                </a:solidFill>
                <a:latin typeface="Roboto"/>
                <a:ea typeface="Roboto"/>
                <a:cs typeface="Roboto"/>
                <a:sym typeface="Roboto"/>
              </a:rPr>
              <a:t>Delivery</a:t>
            </a:r>
            <a:endParaRPr sz="24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US" sz="2400">
                <a:solidFill>
                  <a:srgbClr val="FFFFFF"/>
                </a:solidFill>
                <a:latin typeface="Roboto"/>
                <a:ea typeface="Roboto"/>
                <a:cs typeface="Roboto"/>
                <a:sym typeface="Roboto"/>
              </a:rPr>
              <a:t>Coordination</a:t>
            </a:r>
            <a:endParaRPr sz="24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130" name="Google Shape;130;p4"/>
          <p:cNvSpPr txBox="1"/>
          <p:nvPr/>
        </p:nvSpPr>
        <p:spPr>
          <a:xfrm>
            <a:off x="13144650" y="9579725"/>
            <a:ext cx="2020500" cy="51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rgbClr val="FFFFFF"/>
                </a:solidFill>
                <a:latin typeface="Roboto"/>
                <a:ea typeface="Roboto"/>
                <a:cs typeface="Roboto"/>
                <a:sym typeface="Roboto"/>
              </a:rPr>
              <a:t>Transactions  Fees</a:t>
            </a:r>
            <a:endParaRPr sz="24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ctr">
              <a:spcBef>
                <a:spcPts val="0"/>
              </a:spcBef>
              <a:spcAft>
                <a:spcPts val="0"/>
              </a:spcAft>
              <a:buNone/>
            </a:pPr>
            <a:r>
              <a:t/>
            </a:r>
            <a:endParaRPr sz="2400">
              <a:solidFill>
                <a:schemeClr val="dk1"/>
              </a:solidFill>
              <a:latin typeface="Roboto"/>
              <a:ea typeface="Roboto"/>
              <a:cs typeface="Roboto"/>
              <a:sym typeface="Roboto"/>
            </a:endParaRPr>
          </a:p>
        </p:txBody>
      </p:sp>
      <p:sp>
        <p:nvSpPr>
          <p:cNvPr id="131" name="Google Shape;131;p4"/>
          <p:cNvSpPr txBox="1"/>
          <p:nvPr/>
        </p:nvSpPr>
        <p:spPr>
          <a:xfrm>
            <a:off x="3753925" y="2510425"/>
            <a:ext cx="4056300" cy="6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Roboto"/>
                <a:ea typeface="Roboto"/>
                <a:cs typeface="Roboto"/>
                <a:sym typeface="Roboto"/>
              </a:rPr>
              <a:t>Social Media Management</a:t>
            </a:r>
            <a:endParaRPr sz="2400">
              <a:solidFill>
                <a:schemeClr val="dk1"/>
              </a:solidFill>
              <a:latin typeface="Roboto"/>
              <a:ea typeface="Roboto"/>
              <a:cs typeface="Roboto"/>
              <a:sym typeface="Roboto"/>
            </a:endParaRPr>
          </a:p>
        </p:txBody>
      </p:sp>
      <p:sp>
        <p:nvSpPr>
          <p:cNvPr id="132" name="Google Shape;132;p4"/>
          <p:cNvSpPr txBox="1"/>
          <p:nvPr/>
        </p:nvSpPr>
        <p:spPr>
          <a:xfrm>
            <a:off x="3808100" y="3178375"/>
            <a:ext cx="4170300" cy="559200"/>
          </a:xfrm>
          <a:prstGeom prst="rect">
            <a:avLst/>
          </a:prstGeom>
          <a:noFill/>
          <a:ln>
            <a:noFill/>
          </a:ln>
        </p:spPr>
        <p:txBody>
          <a:bodyPr anchorCtr="0" anchor="ctr" bIns="91425" lIns="91425" spcFirstLastPara="1" rIns="91425" wrap="square" tIns="91425">
            <a:noAutofit/>
          </a:bodyPr>
          <a:lstStyle/>
          <a:p>
            <a:pPr indent="-62230" lvl="0" marL="62230" marR="5080" rtl="0" algn="ctr">
              <a:lnSpc>
                <a:spcPct val="150300"/>
              </a:lnSpc>
              <a:spcBef>
                <a:spcPts val="490"/>
              </a:spcBef>
              <a:spcAft>
                <a:spcPts val="0"/>
              </a:spcAft>
              <a:buClr>
                <a:schemeClr val="dk1"/>
              </a:buClr>
              <a:buFont typeface="Arial"/>
              <a:buNone/>
            </a:pPr>
            <a:r>
              <a:rPr lang="en-US" sz="2400">
                <a:solidFill>
                  <a:srgbClr val="FFFFFF"/>
                </a:solidFill>
                <a:latin typeface="Roboto"/>
                <a:ea typeface="Roboto"/>
                <a:cs typeface="Roboto"/>
                <a:sym typeface="Roboto"/>
              </a:rPr>
              <a:t>User Support Via Whatsapp</a:t>
            </a:r>
            <a:endParaRPr sz="2400">
              <a:solidFill>
                <a:schemeClr val="dk1"/>
              </a:solidFill>
              <a:latin typeface="Roboto"/>
              <a:ea typeface="Roboto"/>
              <a:cs typeface="Roboto"/>
              <a:sym typeface="Roboto"/>
            </a:endParaRPr>
          </a:p>
        </p:txBody>
      </p:sp>
      <p:sp>
        <p:nvSpPr>
          <p:cNvPr id="133" name="Google Shape;133;p4"/>
          <p:cNvSpPr txBox="1"/>
          <p:nvPr/>
        </p:nvSpPr>
        <p:spPr>
          <a:xfrm>
            <a:off x="3703250" y="4116800"/>
            <a:ext cx="4380000" cy="751800"/>
          </a:xfrm>
          <a:prstGeom prst="rect">
            <a:avLst/>
          </a:prstGeom>
          <a:noFill/>
          <a:ln>
            <a:noFill/>
          </a:ln>
        </p:spPr>
        <p:txBody>
          <a:bodyPr anchorCtr="0" anchor="ctr" bIns="91425" lIns="91425" spcFirstLastPara="1" rIns="91425" wrap="square" tIns="91425">
            <a:noAutofit/>
          </a:bodyPr>
          <a:lstStyle/>
          <a:p>
            <a:pPr indent="-62230" lvl="0" marL="62230" marR="5080" rtl="0" algn="ctr">
              <a:lnSpc>
                <a:spcPct val="88000"/>
              </a:lnSpc>
              <a:spcBef>
                <a:spcPts val="490"/>
              </a:spcBef>
              <a:spcAft>
                <a:spcPts val="0"/>
              </a:spcAft>
              <a:buClr>
                <a:schemeClr val="dk1"/>
              </a:buClr>
              <a:buFont typeface="Arial"/>
              <a:buNone/>
            </a:pPr>
            <a:r>
              <a:rPr lang="en-US" sz="2400">
                <a:solidFill>
                  <a:srgbClr val="FFFFFF"/>
                </a:solidFill>
                <a:latin typeface="Roboto"/>
                <a:ea typeface="Roboto"/>
                <a:cs typeface="Roboto"/>
                <a:sym typeface="Roboto"/>
              </a:rPr>
              <a:t>Managing Events and</a:t>
            </a:r>
            <a:endParaRPr sz="2400">
              <a:solidFill>
                <a:srgbClr val="FFFFFF"/>
              </a:solidFill>
              <a:latin typeface="Roboto"/>
              <a:ea typeface="Roboto"/>
              <a:cs typeface="Roboto"/>
              <a:sym typeface="Roboto"/>
            </a:endParaRPr>
          </a:p>
          <a:p>
            <a:pPr indent="0" lvl="0" marL="47625" rtl="0" algn="ctr">
              <a:lnSpc>
                <a:spcPct val="88000"/>
              </a:lnSpc>
              <a:spcBef>
                <a:spcPts val="490"/>
              </a:spcBef>
              <a:spcAft>
                <a:spcPts val="0"/>
              </a:spcAft>
              <a:buClr>
                <a:schemeClr val="dk1"/>
              </a:buClr>
              <a:buFont typeface="Arial"/>
              <a:buNone/>
            </a:pPr>
            <a:r>
              <a:rPr lang="en-US" sz="2400">
                <a:solidFill>
                  <a:srgbClr val="FFFFFF"/>
                </a:solidFill>
                <a:latin typeface="Roboto"/>
                <a:ea typeface="Roboto"/>
                <a:cs typeface="Roboto"/>
                <a:sym typeface="Roboto"/>
              </a:rPr>
              <a:t>Meetups</a:t>
            </a:r>
            <a:endParaRPr sz="2400">
              <a:solidFill>
                <a:srgbClr val="FFFFFF"/>
              </a:solidFill>
              <a:latin typeface="Roboto"/>
              <a:ea typeface="Roboto"/>
              <a:cs typeface="Roboto"/>
              <a:sym typeface="Roboto"/>
            </a:endParaRPr>
          </a:p>
          <a:p>
            <a:pPr indent="0" lvl="0" marL="0" rtl="0" algn="ctr">
              <a:lnSpc>
                <a:spcPct val="88000"/>
              </a:lnSpc>
              <a:spcBef>
                <a:spcPts val="490"/>
              </a:spcBef>
              <a:spcAft>
                <a:spcPts val="0"/>
              </a:spcAft>
              <a:buNone/>
            </a:pPr>
            <a:r>
              <a:t/>
            </a:r>
            <a:endParaRPr sz="2400">
              <a:solidFill>
                <a:schemeClr val="dk1"/>
              </a:solidFill>
              <a:latin typeface="Roboto"/>
              <a:ea typeface="Roboto"/>
              <a:cs typeface="Roboto"/>
              <a:sym typeface="Roboto"/>
            </a:endParaRPr>
          </a:p>
        </p:txBody>
      </p:sp>
      <p:sp>
        <p:nvSpPr>
          <p:cNvPr id="134" name="Google Shape;134;p4"/>
          <p:cNvSpPr txBox="1"/>
          <p:nvPr/>
        </p:nvSpPr>
        <p:spPr>
          <a:xfrm>
            <a:off x="3708050" y="4696450"/>
            <a:ext cx="2439600" cy="993600"/>
          </a:xfrm>
          <a:prstGeom prst="rect">
            <a:avLst/>
          </a:prstGeom>
          <a:noFill/>
          <a:ln>
            <a:noFill/>
          </a:ln>
        </p:spPr>
        <p:txBody>
          <a:bodyPr anchorCtr="0" anchor="t" bIns="91425" lIns="91425" spcFirstLastPara="1" rIns="91425" wrap="square" tIns="91425">
            <a:noAutofit/>
          </a:bodyPr>
          <a:lstStyle/>
          <a:p>
            <a:pPr indent="-62230" lvl="0" marL="62230" marR="5080" rtl="0" algn="ctr">
              <a:lnSpc>
                <a:spcPct val="150300"/>
              </a:lnSpc>
              <a:spcBef>
                <a:spcPts val="490"/>
              </a:spcBef>
              <a:spcAft>
                <a:spcPts val="0"/>
              </a:spcAft>
              <a:buClr>
                <a:schemeClr val="dk1"/>
              </a:buClr>
              <a:buFont typeface="Arial"/>
              <a:buNone/>
            </a:pPr>
            <a:r>
              <a:rPr lang="en-US" sz="2400">
                <a:solidFill>
                  <a:schemeClr val="lt1"/>
                </a:solidFill>
                <a:latin typeface="Roboto"/>
                <a:ea typeface="Roboto"/>
                <a:cs typeface="Roboto"/>
                <a:sym typeface="Roboto"/>
              </a:rPr>
              <a:t> </a:t>
            </a:r>
            <a:r>
              <a:rPr b="1" lang="en-US" sz="2400">
                <a:solidFill>
                  <a:srgbClr val="0E373C"/>
                </a:solidFill>
                <a:latin typeface="Roboto"/>
                <a:ea typeface="Roboto"/>
                <a:cs typeface="Roboto"/>
                <a:sym typeface="Roboto"/>
              </a:rPr>
              <a:t>Key Resources</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p:txBody>
      </p:sp>
      <p:sp>
        <p:nvSpPr>
          <p:cNvPr id="135" name="Google Shape;135;p4"/>
          <p:cNvSpPr txBox="1"/>
          <p:nvPr/>
        </p:nvSpPr>
        <p:spPr>
          <a:xfrm>
            <a:off x="3908200" y="5334500"/>
            <a:ext cx="3630300" cy="1398300"/>
          </a:xfrm>
          <a:prstGeom prst="rect">
            <a:avLst/>
          </a:prstGeom>
          <a:noFill/>
          <a:ln>
            <a:noFill/>
          </a:ln>
        </p:spPr>
        <p:txBody>
          <a:bodyPr anchorCtr="0" anchor="t" bIns="91425" lIns="91425" spcFirstLastPara="1" rIns="91425" wrap="square" tIns="91425">
            <a:noAutofit/>
          </a:bodyPr>
          <a:lstStyle/>
          <a:p>
            <a:pPr indent="0" lvl="0" marL="212725" rtl="0" algn="l">
              <a:spcBef>
                <a:spcPts val="2175"/>
              </a:spcBef>
              <a:spcAft>
                <a:spcPts val="0"/>
              </a:spcAft>
              <a:buClr>
                <a:schemeClr val="dk1"/>
              </a:buClr>
              <a:buFont typeface="Arial"/>
              <a:buNone/>
            </a:pPr>
            <a:r>
              <a:rPr lang="en-US" sz="2400">
                <a:solidFill>
                  <a:schemeClr val="lt1"/>
                </a:solidFill>
                <a:latin typeface="Roboto"/>
                <a:ea typeface="Roboto"/>
                <a:cs typeface="Roboto"/>
                <a:sym typeface="Roboto"/>
              </a:rPr>
              <a:t>Social Media Presence</a:t>
            </a:r>
            <a:endParaRPr sz="2400">
              <a:solidFill>
                <a:schemeClr val="dk1"/>
              </a:solidFill>
              <a:latin typeface="Roboto"/>
              <a:ea typeface="Roboto"/>
              <a:cs typeface="Roboto"/>
              <a:sym typeface="Roboto"/>
            </a:endParaRPr>
          </a:p>
        </p:txBody>
      </p:sp>
      <p:sp>
        <p:nvSpPr>
          <p:cNvPr id="136" name="Google Shape;136;p4"/>
          <p:cNvSpPr txBox="1"/>
          <p:nvPr/>
        </p:nvSpPr>
        <p:spPr>
          <a:xfrm>
            <a:off x="11765500" y="2524820"/>
            <a:ext cx="2922900" cy="513600"/>
          </a:xfrm>
          <a:prstGeom prst="rect">
            <a:avLst/>
          </a:prstGeom>
          <a:noFill/>
          <a:ln>
            <a:noFill/>
          </a:ln>
        </p:spPr>
        <p:txBody>
          <a:bodyPr anchorCtr="0" anchor="ctr" bIns="91425" lIns="91425" spcFirstLastPara="1" rIns="91425" wrap="square" tIns="91425">
            <a:noAutofit/>
          </a:bodyPr>
          <a:lstStyle/>
          <a:p>
            <a:pPr indent="0" lvl="0" marL="242570" rtl="0" algn="ctr">
              <a:spcBef>
                <a:spcPts val="2065"/>
              </a:spcBef>
              <a:spcAft>
                <a:spcPts val="0"/>
              </a:spcAft>
              <a:buClr>
                <a:schemeClr val="dk1"/>
              </a:buClr>
              <a:buFont typeface="Arial"/>
              <a:buNone/>
            </a:pPr>
            <a:r>
              <a:rPr lang="en-US" sz="2400">
                <a:solidFill>
                  <a:schemeClr val="lt1"/>
                </a:solidFill>
                <a:latin typeface="Roboto"/>
                <a:ea typeface="Roboto"/>
                <a:cs typeface="Roboto"/>
                <a:sym typeface="Roboto"/>
              </a:rPr>
              <a:t>Event-Driven</a:t>
            </a:r>
            <a:endParaRPr sz="2400">
              <a:solidFill>
                <a:schemeClr val="dk1"/>
              </a:solidFill>
              <a:latin typeface="Roboto"/>
              <a:ea typeface="Roboto"/>
              <a:cs typeface="Roboto"/>
              <a:sym typeface="Roboto"/>
            </a:endParaRPr>
          </a:p>
        </p:txBody>
      </p:sp>
      <p:sp>
        <p:nvSpPr>
          <p:cNvPr id="137" name="Google Shape;137;p4"/>
          <p:cNvSpPr txBox="1"/>
          <p:nvPr/>
        </p:nvSpPr>
        <p:spPr>
          <a:xfrm>
            <a:off x="11387850" y="3062300"/>
            <a:ext cx="3630300" cy="751800"/>
          </a:xfrm>
          <a:prstGeom prst="rect">
            <a:avLst/>
          </a:prstGeom>
          <a:noFill/>
          <a:ln>
            <a:noFill/>
          </a:ln>
        </p:spPr>
        <p:txBody>
          <a:bodyPr anchorCtr="0" anchor="ctr" bIns="91425" lIns="91425" spcFirstLastPara="1" rIns="91425" wrap="square" tIns="91425">
            <a:noAutofit/>
          </a:bodyPr>
          <a:lstStyle/>
          <a:p>
            <a:pPr indent="0" lvl="0" marL="387985" marR="118110" rtl="0" algn="ctr">
              <a:lnSpc>
                <a:spcPct val="149800"/>
              </a:lnSpc>
              <a:spcBef>
                <a:spcPts val="705"/>
              </a:spcBef>
              <a:spcAft>
                <a:spcPts val="0"/>
              </a:spcAft>
              <a:buNone/>
            </a:pPr>
            <a:r>
              <a:rPr lang="en-US" sz="2400">
                <a:solidFill>
                  <a:schemeClr val="lt1"/>
                </a:solidFill>
                <a:latin typeface="Roboto"/>
                <a:ea typeface="Roboto"/>
                <a:cs typeface="Roboto"/>
                <a:sym typeface="Roboto"/>
              </a:rPr>
              <a:t>Community Building</a:t>
            </a:r>
            <a:r>
              <a:rPr lang="en-US" sz="2400">
                <a:solidFill>
                  <a:schemeClr val="dk1"/>
                </a:solidFill>
                <a:latin typeface="Roboto"/>
                <a:ea typeface="Roboto"/>
                <a:cs typeface="Roboto"/>
                <a:sym typeface="Roboto"/>
              </a:rPr>
              <a:t>  </a:t>
            </a:r>
            <a:endParaRPr sz="2400">
              <a:solidFill>
                <a:schemeClr val="dk1"/>
              </a:solidFill>
              <a:latin typeface="Roboto"/>
              <a:ea typeface="Roboto"/>
              <a:cs typeface="Roboto"/>
              <a:sym typeface="Roboto"/>
            </a:endParaRPr>
          </a:p>
        </p:txBody>
      </p:sp>
      <p:sp>
        <p:nvSpPr>
          <p:cNvPr id="138" name="Google Shape;138;p4"/>
          <p:cNvSpPr txBox="1"/>
          <p:nvPr/>
        </p:nvSpPr>
        <p:spPr>
          <a:xfrm>
            <a:off x="11345075" y="4548525"/>
            <a:ext cx="3769500" cy="391200"/>
          </a:xfrm>
          <a:prstGeom prst="rect">
            <a:avLst/>
          </a:prstGeom>
          <a:noFill/>
          <a:ln>
            <a:noFill/>
          </a:ln>
        </p:spPr>
        <p:txBody>
          <a:bodyPr anchorCtr="0" anchor="ctr" bIns="91425" lIns="91425" spcFirstLastPara="1" rIns="91425" wrap="square" tIns="91425">
            <a:noAutofit/>
          </a:bodyPr>
          <a:lstStyle/>
          <a:p>
            <a:pPr indent="0" lvl="0" marL="387985" marR="118110" rtl="0" algn="ctr">
              <a:lnSpc>
                <a:spcPct val="88000"/>
              </a:lnSpc>
              <a:spcBef>
                <a:spcPts val="705"/>
              </a:spcBef>
              <a:spcAft>
                <a:spcPts val="0"/>
              </a:spcAft>
              <a:buClr>
                <a:schemeClr val="dk1"/>
              </a:buClr>
              <a:buSzPts val="1100"/>
              <a:buFont typeface="Arial"/>
              <a:buNone/>
            </a:pPr>
            <a:r>
              <a:rPr lang="en-US" sz="2400">
                <a:solidFill>
                  <a:schemeClr val="lt1"/>
                </a:solidFill>
                <a:latin typeface="Roboto"/>
                <a:ea typeface="Roboto"/>
                <a:cs typeface="Roboto"/>
                <a:sym typeface="Roboto"/>
              </a:rPr>
              <a:t>Secured</a:t>
            </a:r>
            <a:endParaRPr sz="2400">
              <a:solidFill>
                <a:schemeClr val="lt1"/>
              </a:solidFill>
              <a:latin typeface="Roboto"/>
              <a:ea typeface="Roboto"/>
              <a:cs typeface="Roboto"/>
              <a:sym typeface="Roboto"/>
            </a:endParaRPr>
          </a:p>
          <a:p>
            <a:pPr indent="0" lvl="0" marL="387985" marR="118110" rtl="0" algn="ctr">
              <a:lnSpc>
                <a:spcPct val="88000"/>
              </a:lnSpc>
              <a:spcBef>
                <a:spcPts val="705"/>
              </a:spcBef>
              <a:spcAft>
                <a:spcPts val="0"/>
              </a:spcAft>
              <a:buClr>
                <a:schemeClr val="dk1"/>
              </a:buClr>
              <a:buSzPts val="1100"/>
              <a:buFont typeface="Arial"/>
              <a:buNone/>
            </a:pPr>
            <a:r>
              <a:rPr lang="en-US" sz="2400">
                <a:solidFill>
                  <a:schemeClr val="lt1"/>
                </a:solidFill>
                <a:latin typeface="Roboto"/>
                <a:ea typeface="Roboto"/>
                <a:cs typeface="Roboto"/>
                <a:sym typeface="Roboto"/>
              </a:rPr>
              <a:t>Exchange Process</a:t>
            </a:r>
            <a:endParaRPr sz="2400">
              <a:solidFill>
                <a:schemeClr val="lt1"/>
              </a:solidFill>
              <a:latin typeface="Roboto"/>
              <a:ea typeface="Roboto"/>
              <a:cs typeface="Roboto"/>
              <a:sym typeface="Roboto"/>
            </a:endParaRPr>
          </a:p>
          <a:p>
            <a:pPr indent="0" lvl="0" marL="387985" marR="118110" rtl="0" algn="ctr">
              <a:lnSpc>
                <a:spcPct val="149800"/>
              </a:lnSpc>
              <a:spcBef>
                <a:spcPts val="705"/>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387985" marR="118110" rtl="0" algn="ctr">
              <a:lnSpc>
                <a:spcPct val="149800"/>
              </a:lnSpc>
              <a:spcBef>
                <a:spcPts val="705"/>
              </a:spcBef>
              <a:spcAft>
                <a:spcPts val="0"/>
              </a:spcAft>
              <a:buNone/>
            </a:pPr>
            <a:r>
              <a:t/>
            </a:r>
            <a:endParaRPr sz="2400">
              <a:solidFill>
                <a:schemeClr val="dk1"/>
              </a:solidFill>
              <a:latin typeface="Roboto"/>
              <a:ea typeface="Roboto"/>
              <a:cs typeface="Roboto"/>
              <a:sym typeface="Roboto"/>
            </a:endParaRPr>
          </a:p>
        </p:txBody>
      </p:sp>
      <p:sp>
        <p:nvSpPr>
          <p:cNvPr id="139" name="Google Shape;139;p4"/>
          <p:cNvSpPr txBox="1"/>
          <p:nvPr/>
        </p:nvSpPr>
        <p:spPr>
          <a:xfrm>
            <a:off x="11305700" y="4632950"/>
            <a:ext cx="3000000" cy="554100"/>
          </a:xfrm>
          <a:prstGeom prst="rect">
            <a:avLst/>
          </a:prstGeom>
          <a:noFill/>
          <a:ln>
            <a:noFill/>
          </a:ln>
        </p:spPr>
        <p:txBody>
          <a:bodyPr anchorCtr="0" anchor="t" bIns="91425" lIns="91425" spcFirstLastPara="1" rIns="91425" wrap="square" tIns="91425">
            <a:spAutoFit/>
          </a:bodyPr>
          <a:lstStyle/>
          <a:p>
            <a:pPr indent="0" lvl="0" marL="212090" rtl="0" algn="l">
              <a:spcBef>
                <a:spcPts val="880"/>
              </a:spcBef>
              <a:spcAft>
                <a:spcPts val="0"/>
              </a:spcAft>
              <a:buNone/>
            </a:pPr>
            <a:r>
              <a:rPr b="1" lang="en-US" sz="2400">
                <a:solidFill>
                  <a:srgbClr val="0E373C"/>
                </a:solidFill>
                <a:latin typeface="Roboto"/>
                <a:ea typeface="Roboto"/>
                <a:cs typeface="Roboto"/>
                <a:sym typeface="Roboto"/>
              </a:rPr>
              <a:t>Channels</a:t>
            </a:r>
            <a:endParaRPr/>
          </a:p>
        </p:txBody>
      </p:sp>
      <p:sp>
        <p:nvSpPr>
          <p:cNvPr id="140" name="Google Shape;140;p4"/>
          <p:cNvSpPr txBox="1"/>
          <p:nvPr/>
        </p:nvSpPr>
        <p:spPr>
          <a:xfrm>
            <a:off x="11312613" y="5041600"/>
            <a:ext cx="3843600" cy="954300"/>
          </a:xfrm>
          <a:prstGeom prst="rect">
            <a:avLst/>
          </a:prstGeom>
          <a:noFill/>
          <a:ln>
            <a:noFill/>
          </a:ln>
        </p:spPr>
        <p:txBody>
          <a:bodyPr anchorCtr="0" anchor="ctr" bIns="91425" lIns="91425" spcFirstLastPara="1" rIns="91425" wrap="square" tIns="91425">
            <a:noAutofit/>
          </a:bodyPr>
          <a:lstStyle/>
          <a:p>
            <a:pPr indent="0" lvl="0" marL="261620" rtl="0" algn="ctr">
              <a:spcBef>
                <a:spcPts val="15"/>
              </a:spcBef>
              <a:spcAft>
                <a:spcPts val="0"/>
              </a:spcAft>
              <a:buNone/>
            </a:pPr>
            <a:r>
              <a:rPr lang="en-US" sz="2400">
                <a:solidFill>
                  <a:schemeClr val="lt1"/>
                </a:solidFill>
                <a:latin typeface="Roboto"/>
                <a:ea typeface="Roboto"/>
                <a:cs typeface="Roboto"/>
                <a:sym typeface="Roboto"/>
              </a:rPr>
              <a:t>Facebook, Instagram,</a:t>
            </a:r>
            <a:endParaRPr sz="2400">
              <a:solidFill>
                <a:schemeClr val="dk1"/>
              </a:solidFill>
              <a:latin typeface="Roboto"/>
              <a:ea typeface="Roboto"/>
              <a:cs typeface="Roboto"/>
              <a:sym typeface="Roboto"/>
            </a:endParaRPr>
          </a:p>
          <a:p>
            <a:pPr indent="154939" lvl="0" marL="385445" marR="128904" rtl="0" algn="ctr">
              <a:lnSpc>
                <a:spcPct val="153750"/>
              </a:lnSpc>
              <a:spcBef>
                <a:spcPts val="240"/>
              </a:spcBef>
              <a:spcAft>
                <a:spcPts val="0"/>
              </a:spcAft>
              <a:buNone/>
            </a:pPr>
            <a:r>
              <a:rPr lang="en-US" sz="2400">
                <a:solidFill>
                  <a:schemeClr val="lt1"/>
                </a:solidFill>
                <a:latin typeface="Roboto"/>
                <a:ea typeface="Roboto"/>
                <a:cs typeface="Roboto"/>
                <a:sym typeface="Roboto"/>
              </a:rPr>
              <a:t>TikTok, Whatsapp</a:t>
            </a:r>
            <a:endParaRPr/>
          </a:p>
        </p:txBody>
      </p:sp>
      <p:sp>
        <p:nvSpPr>
          <p:cNvPr id="141" name="Google Shape;141;p4"/>
          <p:cNvSpPr txBox="1"/>
          <p:nvPr/>
        </p:nvSpPr>
        <p:spPr>
          <a:xfrm>
            <a:off x="11155600" y="5979675"/>
            <a:ext cx="3843600" cy="554100"/>
          </a:xfrm>
          <a:prstGeom prst="rect">
            <a:avLst/>
          </a:prstGeom>
          <a:noFill/>
          <a:ln>
            <a:noFill/>
          </a:ln>
        </p:spPr>
        <p:txBody>
          <a:bodyPr anchorCtr="0" anchor="ctr" bIns="91425" lIns="91425" spcFirstLastPara="1" rIns="91425" wrap="square" tIns="91425">
            <a:noAutofit/>
          </a:bodyPr>
          <a:lstStyle/>
          <a:p>
            <a:pPr indent="154939" lvl="0" marL="385445" marR="128904" rtl="0" algn="ctr">
              <a:lnSpc>
                <a:spcPct val="153750"/>
              </a:lnSpc>
              <a:spcBef>
                <a:spcPts val="240"/>
              </a:spcBef>
              <a:spcAft>
                <a:spcPts val="0"/>
              </a:spcAft>
              <a:buNone/>
            </a:pPr>
            <a:r>
              <a:rPr lang="en-US" sz="2400">
                <a:solidFill>
                  <a:schemeClr val="lt1"/>
                </a:solidFill>
                <a:latin typeface="Roboto"/>
                <a:ea typeface="Roboto"/>
                <a:cs typeface="Roboto"/>
                <a:sym typeface="Roboto"/>
              </a:rPr>
              <a:t> Google Site Website</a:t>
            </a:r>
            <a:endParaRPr/>
          </a:p>
        </p:txBody>
      </p:sp>
      <p:sp>
        <p:nvSpPr>
          <p:cNvPr id="142" name="Google Shape;142;p4"/>
          <p:cNvSpPr txBox="1"/>
          <p:nvPr/>
        </p:nvSpPr>
        <p:spPr>
          <a:xfrm>
            <a:off x="11892550" y="6533763"/>
            <a:ext cx="3000000" cy="554100"/>
          </a:xfrm>
          <a:prstGeom prst="rect">
            <a:avLst/>
          </a:prstGeom>
          <a:noFill/>
          <a:ln>
            <a:noFill/>
          </a:ln>
        </p:spPr>
        <p:txBody>
          <a:bodyPr anchorCtr="0" anchor="ctr" bIns="91425" lIns="91425" spcFirstLastPara="1" rIns="91425" wrap="square" tIns="91425">
            <a:noAutofit/>
          </a:bodyPr>
          <a:lstStyle/>
          <a:p>
            <a:pPr indent="0" lvl="0" marL="0" rtl="0" algn="ctr">
              <a:spcBef>
                <a:spcPts val="1340"/>
              </a:spcBef>
              <a:spcAft>
                <a:spcPts val="0"/>
              </a:spcAft>
              <a:buNone/>
            </a:pPr>
            <a:r>
              <a:rPr lang="en-US" sz="2400">
                <a:solidFill>
                  <a:schemeClr val="lt1"/>
                </a:solidFill>
                <a:latin typeface="Roboto"/>
                <a:ea typeface="Roboto"/>
                <a:cs typeface="Roboto"/>
                <a:sym typeface="Roboto"/>
              </a:rPr>
              <a:t>Events &amp; Meetups</a:t>
            </a:r>
            <a:endParaRPr/>
          </a:p>
        </p:txBody>
      </p:sp>
      <p:sp>
        <p:nvSpPr>
          <p:cNvPr id="143" name="Google Shape;143;p4"/>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 name="Shape 147"/>
        <p:cNvGrpSpPr/>
        <p:nvPr/>
      </p:nvGrpSpPr>
      <p:grpSpPr>
        <a:xfrm>
          <a:off x="0" y="0"/>
          <a:ext cx="0" cy="0"/>
          <a:chOff x="0" y="0"/>
          <a:chExt cx="0" cy="0"/>
        </a:xfrm>
      </p:grpSpPr>
      <p:pic>
        <p:nvPicPr>
          <p:cNvPr id="148" name="Google Shape;148;p17"/>
          <p:cNvPicPr preferRelativeResize="0"/>
          <p:nvPr/>
        </p:nvPicPr>
        <p:blipFill rotWithShape="1">
          <a:blip r:embed="rId3">
            <a:alphaModFix/>
          </a:blip>
          <a:srcRect b="0" l="0" r="0" t="0"/>
          <a:stretch/>
        </p:blipFill>
        <p:spPr>
          <a:xfrm>
            <a:off x="1613" y="-4101"/>
            <a:ext cx="18287998" cy="10287001"/>
          </a:xfrm>
          <a:prstGeom prst="rect">
            <a:avLst/>
          </a:prstGeom>
          <a:noFill/>
          <a:ln>
            <a:noFill/>
          </a:ln>
        </p:spPr>
      </p:pic>
      <p:sp>
        <p:nvSpPr>
          <p:cNvPr id="149" name="Google Shape;149;p17"/>
          <p:cNvSpPr/>
          <p:nvPr/>
        </p:nvSpPr>
        <p:spPr>
          <a:xfrm>
            <a:off x="7097557" y="2667644"/>
            <a:ext cx="4095750" cy="4943475"/>
          </a:xfrm>
          <a:custGeom>
            <a:rect b="b" l="l" r="r" t="t"/>
            <a:pathLst>
              <a:path extrusionOk="0" h="4943475" w="4095750">
                <a:moveTo>
                  <a:pt x="3583780" y="4943474"/>
                </a:moveTo>
                <a:lnTo>
                  <a:pt x="511968" y="4943474"/>
                </a:lnTo>
                <a:lnTo>
                  <a:pt x="499400" y="4943320"/>
                </a:lnTo>
                <a:lnTo>
                  <a:pt x="449294" y="4939623"/>
                </a:lnTo>
                <a:lnTo>
                  <a:pt x="399791" y="4931033"/>
                </a:lnTo>
                <a:lnTo>
                  <a:pt x="351369" y="4917632"/>
                </a:lnTo>
                <a:lnTo>
                  <a:pt x="304494" y="4899550"/>
                </a:lnTo>
                <a:lnTo>
                  <a:pt x="259616" y="4876961"/>
                </a:lnTo>
                <a:lnTo>
                  <a:pt x="217169" y="4850081"/>
                </a:lnTo>
                <a:lnTo>
                  <a:pt x="177561" y="4819170"/>
                </a:lnTo>
                <a:lnTo>
                  <a:pt x="141174" y="4784526"/>
                </a:lnTo>
                <a:lnTo>
                  <a:pt x="108357" y="4746482"/>
                </a:lnTo>
                <a:lnTo>
                  <a:pt x="79427" y="4705404"/>
                </a:lnTo>
                <a:lnTo>
                  <a:pt x="54663" y="4661689"/>
                </a:lnTo>
                <a:lnTo>
                  <a:pt x="34304" y="4615756"/>
                </a:lnTo>
                <a:lnTo>
                  <a:pt x="18544" y="4568050"/>
                </a:lnTo>
                <a:lnTo>
                  <a:pt x="7536" y="4519028"/>
                </a:lnTo>
                <a:lnTo>
                  <a:pt x="1386" y="4469164"/>
                </a:lnTo>
                <a:lnTo>
                  <a:pt x="0" y="4431505"/>
                </a:lnTo>
                <a:lnTo>
                  <a:pt x="0" y="511968"/>
                </a:lnTo>
                <a:lnTo>
                  <a:pt x="2465" y="461787"/>
                </a:lnTo>
                <a:lnTo>
                  <a:pt x="9837" y="412088"/>
                </a:lnTo>
                <a:lnTo>
                  <a:pt x="22045" y="363351"/>
                </a:lnTo>
                <a:lnTo>
                  <a:pt x="38971" y="316046"/>
                </a:lnTo>
                <a:lnTo>
                  <a:pt x="60452" y="270628"/>
                </a:lnTo>
                <a:lnTo>
                  <a:pt x="86282" y="227534"/>
                </a:lnTo>
                <a:lnTo>
                  <a:pt x="116211" y="187179"/>
                </a:lnTo>
                <a:lnTo>
                  <a:pt x="149952" y="149952"/>
                </a:lnTo>
                <a:lnTo>
                  <a:pt x="187179" y="116211"/>
                </a:lnTo>
                <a:lnTo>
                  <a:pt x="227534" y="86282"/>
                </a:lnTo>
                <a:lnTo>
                  <a:pt x="270628" y="60452"/>
                </a:lnTo>
                <a:lnTo>
                  <a:pt x="316046" y="38971"/>
                </a:lnTo>
                <a:lnTo>
                  <a:pt x="363351" y="22045"/>
                </a:lnTo>
                <a:lnTo>
                  <a:pt x="412088" y="9837"/>
                </a:lnTo>
                <a:lnTo>
                  <a:pt x="461787" y="2465"/>
                </a:lnTo>
                <a:lnTo>
                  <a:pt x="511968" y="0"/>
                </a:lnTo>
                <a:lnTo>
                  <a:pt x="3583780" y="0"/>
                </a:lnTo>
                <a:lnTo>
                  <a:pt x="3633962" y="2465"/>
                </a:lnTo>
                <a:lnTo>
                  <a:pt x="3683660" y="9837"/>
                </a:lnTo>
                <a:lnTo>
                  <a:pt x="3732397" y="22045"/>
                </a:lnTo>
                <a:lnTo>
                  <a:pt x="3779702" y="38971"/>
                </a:lnTo>
                <a:lnTo>
                  <a:pt x="3825120" y="60452"/>
                </a:lnTo>
                <a:lnTo>
                  <a:pt x="3868215" y="86282"/>
                </a:lnTo>
                <a:lnTo>
                  <a:pt x="3908570" y="116211"/>
                </a:lnTo>
                <a:lnTo>
                  <a:pt x="3945797" y="149952"/>
                </a:lnTo>
                <a:lnTo>
                  <a:pt x="3979537" y="187179"/>
                </a:lnTo>
                <a:lnTo>
                  <a:pt x="4009466" y="227534"/>
                </a:lnTo>
                <a:lnTo>
                  <a:pt x="4035296" y="270628"/>
                </a:lnTo>
                <a:lnTo>
                  <a:pt x="4056777" y="316046"/>
                </a:lnTo>
                <a:lnTo>
                  <a:pt x="4073703" y="363351"/>
                </a:lnTo>
                <a:lnTo>
                  <a:pt x="4085912" y="412088"/>
                </a:lnTo>
                <a:lnTo>
                  <a:pt x="4093284" y="461787"/>
                </a:lnTo>
                <a:lnTo>
                  <a:pt x="4095749" y="511968"/>
                </a:lnTo>
                <a:lnTo>
                  <a:pt x="4095749" y="4431505"/>
                </a:lnTo>
                <a:lnTo>
                  <a:pt x="4093284" y="4481687"/>
                </a:lnTo>
                <a:lnTo>
                  <a:pt x="4085912" y="4531385"/>
                </a:lnTo>
                <a:lnTo>
                  <a:pt x="4073703" y="4580122"/>
                </a:lnTo>
                <a:lnTo>
                  <a:pt x="4056777" y="4627427"/>
                </a:lnTo>
                <a:lnTo>
                  <a:pt x="4035296" y="4672845"/>
                </a:lnTo>
                <a:lnTo>
                  <a:pt x="4009466" y="4715939"/>
                </a:lnTo>
                <a:lnTo>
                  <a:pt x="3979537" y="4756295"/>
                </a:lnTo>
                <a:lnTo>
                  <a:pt x="3945797" y="4793522"/>
                </a:lnTo>
                <a:lnTo>
                  <a:pt x="3908570" y="4827262"/>
                </a:lnTo>
                <a:lnTo>
                  <a:pt x="3868215" y="4857191"/>
                </a:lnTo>
                <a:lnTo>
                  <a:pt x="3825121" y="4883021"/>
                </a:lnTo>
                <a:lnTo>
                  <a:pt x="3779702" y="4904502"/>
                </a:lnTo>
                <a:lnTo>
                  <a:pt x="3732397" y="4921428"/>
                </a:lnTo>
                <a:lnTo>
                  <a:pt x="3683660" y="4933636"/>
                </a:lnTo>
                <a:lnTo>
                  <a:pt x="3633962" y="4941009"/>
                </a:lnTo>
                <a:lnTo>
                  <a:pt x="3583780" y="4943474"/>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17"/>
          <p:cNvSpPr txBox="1"/>
          <p:nvPr/>
        </p:nvSpPr>
        <p:spPr>
          <a:xfrm>
            <a:off x="7756206" y="4594288"/>
            <a:ext cx="2775600" cy="1090200"/>
          </a:xfrm>
          <a:prstGeom prst="rect">
            <a:avLst/>
          </a:prstGeom>
          <a:noFill/>
          <a:ln>
            <a:noFill/>
          </a:ln>
        </p:spPr>
        <p:txBody>
          <a:bodyPr anchorCtr="0" anchor="ctr" bIns="0" lIns="0" spcFirstLastPara="1" rIns="0" wrap="square" tIns="12700">
            <a:noAutofit/>
          </a:bodyPr>
          <a:lstStyle/>
          <a:p>
            <a:pPr indent="0" lvl="0" marL="12700" marR="0" rtl="0" algn="ctr">
              <a:lnSpc>
                <a:spcPct val="100000"/>
              </a:lnSpc>
              <a:spcBef>
                <a:spcPts val="0"/>
              </a:spcBef>
              <a:spcAft>
                <a:spcPts val="0"/>
              </a:spcAft>
              <a:buNone/>
            </a:pPr>
            <a:r>
              <a:rPr b="1" lang="en-US" sz="7000">
                <a:solidFill>
                  <a:srgbClr val="FFFFFF"/>
                </a:solidFill>
                <a:latin typeface="Playfair Display"/>
                <a:ea typeface="Playfair Display"/>
                <a:cs typeface="Playfair Display"/>
                <a:sym typeface="Playfair Display"/>
              </a:rPr>
              <a:t>SWOT</a:t>
            </a:r>
            <a:endParaRPr b="1" sz="7000">
              <a:solidFill>
                <a:schemeClr val="dk1"/>
              </a:solidFill>
              <a:latin typeface="Playfair Display"/>
              <a:ea typeface="Playfair Display"/>
              <a:cs typeface="Playfair Display"/>
              <a:sym typeface="Playfair Display"/>
            </a:endParaRPr>
          </a:p>
        </p:txBody>
      </p:sp>
      <p:grpSp>
        <p:nvGrpSpPr>
          <p:cNvPr id="151" name="Google Shape;151;p17"/>
          <p:cNvGrpSpPr/>
          <p:nvPr/>
        </p:nvGrpSpPr>
        <p:grpSpPr>
          <a:xfrm>
            <a:off x="6225792" y="2356238"/>
            <a:ext cx="5482349" cy="5488180"/>
            <a:chOff x="6438392" y="2429913"/>
            <a:chExt cx="5482349" cy="5488180"/>
          </a:xfrm>
        </p:grpSpPr>
        <p:sp>
          <p:nvSpPr>
            <p:cNvPr id="152" name="Google Shape;152;p17"/>
            <p:cNvSpPr/>
            <p:nvPr/>
          </p:nvSpPr>
          <p:spPr>
            <a:xfrm>
              <a:off x="10957447" y="2457296"/>
              <a:ext cx="930275" cy="503555"/>
            </a:xfrm>
            <a:custGeom>
              <a:rect b="b" l="l" r="r" t="t"/>
              <a:pathLst>
                <a:path extrusionOk="0" h="503555" w="930275">
                  <a:moveTo>
                    <a:pt x="929679" y="0"/>
                  </a:moveTo>
                  <a:lnTo>
                    <a:pt x="0" y="503512"/>
                  </a:lnTo>
                  <a:lnTo>
                    <a:pt x="929679" y="0"/>
                  </a:lnTo>
                  <a:close/>
                </a:path>
              </a:pathLst>
            </a:custGeom>
            <a:solidFill>
              <a:srgbClr val="0E373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17"/>
            <p:cNvSpPr/>
            <p:nvPr/>
          </p:nvSpPr>
          <p:spPr>
            <a:xfrm>
              <a:off x="10948374" y="2440545"/>
              <a:ext cx="948055" cy="537210"/>
            </a:xfrm>
            <a:custGeom>
              <a:rect b="b" l="l" r="r" t="t"/>
              <a:pathLst>
                <a:path extrusionOk="0" h="537210" w="948054">
                  <a:moveTo>
                    <a:pt x="0" y="503512"/>
                  </a:moveTo>
                  <a:lnTo>
                    <a:pt x="929679" y="0"/>
                  </a:lnTo>
                  <a:lnTo>
                    <a:pt x="947824" y="33501"/>
                  </a:lnTo>
                  <a:lnTo>
                    <a:pt x="18144" y="537014"/>
                  </a:lnTo>
                  <a:lnTo>
                    <a:pt x="0" y="503512"/>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17"/>
            <p:cNvSpPr/>
            <p:nvPr/>
          </p:nvSpPr>
          <p:spPr>
            <a:xfrm>
              <a:off x="10957447" y="2439151"/>
              <a:ext cx="963294" cy="521970"/>
            </a:xfrm>
            <a:custGeom>
              <a:rect b="b" l="l" r="r" t="t"/>
              <a:pathLst>
                <a:path extrusionOk="0" h="521969" w="963295">
                  <a:moveTo>
                    <a:pt x="963182" y="0"/>
                  </a:moveTo>
                  <a:lnTo>
                    <a:pt x="0" y="521657"/>
                  </a:lnTo>
                </a:path>
              </a:pathLst>
            </a:custGeom>
            <a:solidFill>
              <a:srgbClr val="E7E7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17"/>
            <p:cNvSpPr/>
            <p:nvPr/>
          </p:nvSpPr>
          <p:spPr>
            <a:xfrm>
              <a:off x="11697680" y="2429913"/>
              <a:ext cx="222250" cy="201295"/>
            </a:xfrm>
            <a:custGeom>
              <a:rect b="b" l="l" r="r" t="t"/>
              <a:pathLst>
                <a:path extrusionOk="0" h="201294" w="222250">
                  <a:moveTo>
                    <a:pt x="108867" y="201011"/>
                  </a:moveTo>
                  <a:lnTo>
                    <a:pt x="0" y="0"/>
                  </a:lnTo>
                  <a:lnTo>
                    <a:pt x="221943" y="9782"/>
                  </a:lnTo>
                  <a:lnTo>
                    <a:pt x="108867" y="201011"/>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17"/>
            <p:cNvSpPr/>
            <p:nvPr/>
          </p:nvSpPr>
          <p:spPr>
            <a:xfrm>
              <a:off x="6530867" y="2460599"/>
              <a:ext cx="750570" cy="506095"/>
            </a:xfrm>
            <a:custGeom>
              <a:rect b="b" l="l" r="r" t="t"/>
              <a:pathLst>
                <a:path extrusionOk="0" h="506094" w="750570">
                  <a:moveTo>
                    <a:pt x="0" y="0"/>
                  </a:moveTo>
                  <a:lnTo>
                    <a:pt x="750200" y="505962"/>
                  </a:lnTo>
                  <a:lnTo>
                    <a:pt x="0" y="0"/>
                  </a:lnTo>
                  <a:close/>
                </a:path>
              </a:pathLst>
            </a:custGeom>
            <a:solidFill>
              <a:srgbClr val="0E373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17"/>
            <p:cNvSpPr/>
            <p:nvPr/>
          </p:nvSpPr>
          <p:spPr>
            <a:xfrm>
              <a:off x="6520215" y="2444805"/>
              <a:ext cx="771525" cy="537845"/>
            </a:xfrm>
            <a:custGeom>
              <a:rect b="b" l="l" r="r" t="t"/>
              <a:pathLst>
                <a:path extrusionOk="0" h="537844" w="771525">
                  <a:moveTo>
                    <a:pt x="771503" y="505962"/>
                  </a:moveTo>
                  <a:lnTo>
                    <a:pt x="750200" y="537550"/>
                  </a:lnTo>
                  <a:lnTo>
                    <a:pt x="0" y="31587"/>
                  </a:lnTo>
                  <a:lnTo>
                    <a:pt x="21303" y="0"/>
                  </a:lnTo>
                  <a:lnTo>
                    <a:pt x="771503" y="505962"/>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17"/>
            <p:cNvSpPr/>
            <p:nvPr/>
          </p:nvSpPr>
          <p:spPr>
            <a:xfrm>
              <a:off x="6499280" y="2439295"/>
              <a:ext cx="782320" cy="527685"/>
            </a:xfrm>
            <a:custGeom>
              <a:rect b="b" l="l" r="r" t="t"/>
              <a:pathLst>
                <a:path extrusionOk="0" h="527685" w="782320">
                  <a:moveTo>
                    <a:pt x="0" y="0"/>
                  </a:moveTo>
                  <a:lnTo>
                    <a:pt x="781787" y="527266"/>
                  </a:lnTo>
                </a:path>
              </a:pathLst>
            </a:custGeom>
            <a:solidFill>
              <a:srgbClr val="E7E7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17"/>
            <p:cNvSpPr/>
            <p:nvPr/>
          </p:nvSpPr>
          <p:spPr>
            <a:xfrm>
              <a:off x="6500228" y="2439935"/>
              <a:ext cx="222250" cy="201295"/>
            </a:xfrm>
            <a:custGeom>
              <a:rect b="b" l="l" r="r" t="t"/>
              <a:pathLst>
                <a:path extrusionOk="0" h="201294" w="222250">
                  <a:moveTo>
                    <a:pt x="221847" y="11756"/>
                  </a:moveTo>
                  <a:lnTo>
                    <a:pt x="94025" y="201280"/>
                  </a:lnTo>
                  <a:lnTo>
                    <a:pt x="0" y="0"/>
                  </a:lnTo>
                  <a:lnTo>
                    <a:pt x="221847" y="11756"/>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17"/>
            <p:cNvSpPr/>
            <p:nvPr/>
          </p:nvSpPr>
          <p:spPr>
            <a:xfrm>
              <a:off x="11005411" y="7440898"/>
              <a:ext cx="822960" cy="398780"/>
            </a:xfrm>
            <a:custGeom>
              <a:rect b="b" l="l" r="r" t="t"/>
              <a:pathLst>
                <a:path extrusionOk="0" h="398779" w="822959">
                  <a:moveTo>
                    <a:pt x="822932" y="398634"/>
                  </a:moveTo>
                  <a:lnTo>
                    <a:pt x="0" y="0"/>
                  </a:lnTo>
                  <a:lnTo>
                    <a:pt x="822932" y="398634"/>
                  </a:lnTo>
                  <a:close/>
                </a:path>
              </a:pathLst>
            </a:custGeom>
            <a:solidFill>
              <a:srgbClr val="0E373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17"/>
            <p:cNvSpPr/>
            <p:nvPr/>
          </p:nvSpPr>
          <p:spPr>
            <a:xfrm>
              <a:off x="10997106" y="7423753"/>
              <a:ext cx="840105" cy="433070"/>
            </a:xfrm>
            <a:custGeom>
              <a:rect b="b" l="l" r="r" t="t"/>
              <a:pathLst>
                <a:path extrusionOk="0" h="433070" w="840104">
                  <a:moveTo>
                    <a:pt x="0" y="34288"/>
                  </a:moveTo>
                  <a:lnTo>
                    <a:pt x="16609" y="0"/>
                  </a:lnTo>
                  <a:lnTo>
                    <a:pt x="839542" y="398634"/>
                  </a:lnTo>
                  <a:lnTo>
                    <a:pt x="822932" y="432923"/>
                  </a:lnTo>
                  <a:lnTo>
                    <a:pt x="0" y="34288"/>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17"/>
            <p:cNvSpPr/>
            <p:nvPr/>
          </p:nvSpPr>
          <p:spPr>
            <a:xfrm>
              <a:off x="11005410" y="7440897"/>
              <a:ext cx="857250" cy="415290"/>
            </a:xfrm>
            <a:custGeom>
              <a:rect b="b" l="l" r="r" t="t"/>
              <a:pathLst>
                <a:path extrusionOk="0" h="415290" w="857250">
                  <a:moveTo>
                    <a:pt x="857221" y="415244"/>
                  </a:moveTo>
                  <a:lnTo>
                    <a:pt x="0" y="0"/>
                  </a:lnTo>
                </a:path>
              </a:pathLst>
            </a:custGeom>
            <a:solidFill>
              <a:srgbClr val="E7E7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7"/>
            <p:cNvSpPr/>
            <p:nvPr/>
          </p:nvSpPr>
          <p:spPr>
            <a:xfrm>
              <a:off x="11640331" y="7669729"/>
              <a:ext cx="221615" cy="205740"/>
            </a:xfrm>
            <a:custGeom>
              <a:rect b="b" l="l" r="r" t="t"/>
              <a:pathLst>
                <a:path extrusionOk="0" h="205740" w="221615">
                  <a:moveTo>
                    <a:pt x="0" y="205731"/>
                  </a:moveTo>
                  <a:lnTo>
                    <a:pt x="99657" y="0"/>
                  </a:lnTo>
                  <a:lnTo>
                    <a:pt x="221271" y="185913"/>
                  </a:lnTo>
                  <a:lnTo>
                    <a:pt x="0" y="205731"/>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17"/>
            <p:cNvSpPr/>
            <p:nvPr/>
          </p:nvSpPr>
          <p:spPr>
            <a:xfrm>
              <a:off x="6471727" y="7445050"/>
              <a:ext cx="808990" cy="447675"/>
            </a:xfrm>
            <a:custGeom>
              <a:rect b="b" l="l" r="r" t="t"/>
              <a:pathLst>
                <a:path extrusionOk="0" h="447675" w="808990">
                  <a:moveTo>
                    <a:pt x="0" y="447373"/>
                  </a:moveTo>
                  <a:lnTo>
                    <a:pt x="808390" y="0"/>
                  </a:lnTo>
                  <a:lnTo>
                    <a:pt x="0" y="447373"/>
                  </a:lnTo>
                  <a:close/>
                </a:path>
              </a:pathLst>
            </a:custGeom>
            <a:solidFill>
              <a:srgbClr val="0E373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17"/>
            <p:cNvSpPr/>
            <p:nvPr/>
          </p:nvSpPr>
          <p:spPr>
            <a:xfrm>
              <a:off x="6462503" y="7428382"/>
              <a:ext cx="827405" cy="481330"/>
            </a:xfrm>
            <a:custGeom>
              <a:rect b="b" l="l" r="r" t="t"/>
              <a:pathLst>
                <a:path extrusionOk="0" h="481329" w="827404">
                  <a:moveTo>
                    <a:pt x="808390" y="0"/>
                  </a:moveTo>
                  <a:lnTo>
                    <a:pt x="826838" y="33335"/>
                  </a:lnTo>
                  <a:lnTo>
                    <a:pt x="18448" y="480708"/>
                  </a:lnTo>
                  <a:lnTo>
                    <a:pt x="0" y="447373"/>
                  </a:lnTo>
                  <a:lnTo>
                    <a:pt x="808390" y="0"/>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7"/>
            <p:cNvSpPr/>
            <p:nvPr/>
          </p:nvSpPr>
          <p:spPr>
            <a:xfrm>
              <a:off x="6438392" y="7445050"/>
              <a:ext cx="842010" cy="466090"/>
            </a:xfrm>
            <a:custGeom>
              <a:rect b="b" l="l" r="r" t="t"/>
              <a:pathLst>
                <a:path extrusionOk="0" h="466090" w="842009">
                  <a:moveTo>
                    <a:pt x="0" y="465821"/>
                  </a:moveTo>
                  <a:lnTo>
                    <a:pt x="841725" y="0"/>
                  </a:lnTo>
                </a:path>
              </a:pathLst>
            </a:custGeom>
            <a:solidFill>
              <a:srgbClr val="E7E7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7"/>
            <p:cNvSpPr/>
            <p:nvPr/>
          </p:nvSpPr>
          <p:spPr>
            <a:xfrm>
              <a:off x="6439393" y="7718068"/>
              <a:ext cx="222250" cy="200025"/>
            </a:xfrm>
            <a:custGeom>
              <a:rect b="b" l="l" r="r" t="t"/>
              <a:pathLst>
                <a:path extrusionOk="0" h="200025" w="222250">
                  <a:moveTo>
                    <a:pt x="111333" y="0"/>
                  </a:moveTo>
                  <a:lnTo>
                    <a:pt x="222023" y="200014"/>
                  </a:lnTo>
                  <a:lnTo>
                    <a:pt x="0" y="192248"/>
                  </a:lnTo>
                  <a:lnTo>
                    <a:pt x="111333" y="0"/>
                  </a:lnTo>
                  <a:close/>
                </a:path>
              </a:pathLst>
            </a:custGeom>
            <a:solidFill>
              <a:srgbClr val="FFBC4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8" name="Google Shape;168;p17"/>
          <p:cNvSpPr txBox="1"/>
          <p:nvPr>
            <p:ph type="title"/>
          </p:nvPr>
        </p:nvSpPr>
        <p:spPr>
          <a:xfrm>
            <a:off x="285919" y="496150"/>
            <a:ext cx="19509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t>Strengths</a:t>
            </a:r>
            <a:endParaRPr b="1"/>
          </a:p>
        </p:txBody>
      </p:sp>
      <p:sp>
        <p:nvSpPr>
          <p:cNvPr id="169" name="Google Shape;169;p17"/>
          <p:cNvSpPr txBox="1"/>
          <p:nvPr/>
        </p:nvSpPr>
        <p:spPr>
          <a:xfrm>
            <a:off x="300200" y="1024425"/>
            <a:ext cx="6383700" cy="4992000"/>
          </a:xfrm>
          <a:prstGeom prst="rect">
            <a:avLst/>
          </a:prstGeom>
          <a:noFill/>
          <a:ln>
            <a:noFill/>
          </a:ln>
        </p:spPr>
        <p:txBody>
          <a:bodyPr anchorCtr="0" anchor="t" bIns="0" lIns="0" spcFirstLastPara="1" rIns="0" wrap="square" tIns="12700">
            <a:spAutoFit/>
          </a:bodyPr>
          <a:lstStyle/>
          <a:p>
            <a:pPr indent="-352425" lvl="0" marL="457200" marR="18161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Established Platform: </a:t>
            </a:r>
            <a:r>
              <a:rPr lang="en-US" sz="1950">
                <a:solidFill>
                  <a:schemeClr val="dk1"/>
                </a:solidFill>
                <a:latin typeface="Roboto Light"/>
                <a:ea typeface="Roboto Light"/>
                <a:cs typeface="Roboto Light"/>
                <a:sym typeface="Roboto Light"/>
              </a:rPr>
              <a:t>SATR already has a user  base through the book exchange platform,  providing a ready-made community.</a:t>
            </a:r>
            <a:endParaRPr sz="1950">
              <a:solidFill>
                <a:schemeClr val="dk1"/>
              </a:solidFill>
              <a:latin typeface="Roboto Light"/>
              <a:ea typeface="Roboto Light"/>
              <a:cs typeface="Roboto Light"/>
              <a:sym typeface="Roboto Light"/>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Community Building: </a:t>
            </a:r>
            <a:r>
              <a:rPr lang="en-US" sz="1950">
                <a:solidFill>
                  <a:schemeClr val="dk1"/>
                </a:solidFill>
                <a:latin typeface="Roboto Light"/>
                <a:ea typeface="Roboto Light"/>
                <a:cs typeface="Roboto Light"/>
                <a:sym typeface="Roboto Light"/>
              </a:rPr>
              <a:t>The book club strengthens  bonds among readers, deepening engagement  with the platform.</a:t>
            </a:r>
            <a:endParaRPr sz="1950">
              <a:solidFill>
                <a:schemeClr val="dk1"/>
              </a:solidFill>
              <a:latin typeface="Roboto Light"/>
              <a:ea typeface="Roboto Light"/>
              <a:cs typeface="Roboto Light"/>
              <a:sym typeface="Roboto Light"/>
            </a:endParaRPr>
          </a:p>
          <a:p>
            <a:pPr indent="-352425" lvl="0" marL="457200" marR="21272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Unique Offerings: </a:t>
            </a:r>
            <a:r>
              <a:rPr lang="en-US" sz="1950">
                <a:solidFill>
                  <a:schemeClr val="dk1"/>
                </a:solidFill>
                <a:latin typeface="Roboto Light"/>
                <a:ea typeface="Roboto Light"/>
                <a:cs typeface="Roboto Light"/>
                <a:sym typeface="Roboto Light"/>
              </a:rPr>
              <a:t>Combines book exchanges  with interactive in-person discussions, giving  SATR an edge over purely online communities.</a:t>
            </a:r>
            <a:endParaRPr sz="1950">
              <a:solidFill>
                <a:schemeClr val="dk1"/>
              </a:solidFill>
              <a:latin typeface="Roboto Light"/>
              <a:ea typeface="Roboto Light"/>
              <a:cs typeface="Roboto Light"/>
              <a:sym typeface="Roboto Light"/>
            </a:endParaRPr>
          </a:p>
          <a:p>
            <a:pPr indent="-352425" lvl="0" marL="457200" marR="1831338"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Personal Connections: </a:t>
            </a:r>
            <a:r>
              <a:rPr lang="en-US" sz="1950">
                <a:solidFill>
                  <a:schemeClr val="dk1"/>
                </a:solidFill>
                <a:latin typeface="Roboto Light"/>
                <a:ea typeface="Roboto Light"/>
                <a:cs typeface="Roboto Light"/>
                <a:sym typeface="Roboto Light"/>
              </a:rPr>
              <a:t>In-person</a:t>
            </a:r>
            <a:endParaRPr sz="1950">
              <a:solidFill>
                <a:schemeClr val="dk1"/>
              </a:solidFill>
              <a:latin typeface="Roboto Light"/>
              <a:ea typeface="Roboto Light"/>
              <a:cs typeface="Roboto Light"/>
              <a:sym typeface="Roboto Light"/>
            </a:endParaRPr>
          </a:p>
          <a:p>
            <a:pPr indent="0" lvl="0" marL="457200" marR="1831338" rtl="0" algn="l">
              <a:lnSpc>
                <a:spcPct val="128200"/>
              </a:lnSpc>
              <a:spcBef>
                <a:spcPts val="0"/>
              </a:spcBef>
              <a:spcAft>
                <a:spcPts val="0"/>
              </a:spcAft>
              <a:buNone/>
            </a:pPr>
            <a:r>
              <a:rPr lang="en-US" sz="1950">
                <a:solidFill>
                  <a:schemeClr val="dk1"/>
                </a:solidFill>
                <a:latin typeface="Roboto Light"/>
                <a:ea typeface="Roboto Light"/>
                <a:cs typeface="Roboto Light"/>
                <a:sym typeface="Roboto Light"/>
              </a:rPr>
              <a:t>events foster  deeper connections, which can increase  platform loyalty.</a:t>
            </a:r>
            <a:endParaRPr sz="1950">
              <a:solidFill>
                <a:schemeClr val="dk1"/>
              </a:solidFill>
              <a:latin typeface="Roboto Light"/>
              <a:ea typeface="Roboto Light"/>
              <a:cs typeface="Roboto Light"/>
              <a:sym typeface="Roboto Light"/>
            </a:endParaRPr>
          </a:p>
          <a:p>
            <a:pPr indent="0" lvl="0" marL="0" marR="212725" rtl="0" algn="l">
              <a:lnSpc>
                <a:spcPct val="128200"/>
              </a:lnSpc>
              <a:spcBef>
                <a:spcPts val="480"/>
              </a:spcBef>
              <a:spcAft>
                <a:spcPts val="0"/>
              </a:spcAft>
              <a:buNone/>
            </a:pPr>
            <a:r>
              <a:t/>
            </a:r>
            <a:endParaRPr sz="1950">
              <a:solidFill>
                <a:schemeClr val="dk1"/>
              </a:solidFill>
              <a:latin typeface="Roboto"/>
              <a:ea typeface="Roboto"/>
              <a:cs typeface="Roboto"/>
              <a:sym typeface="Roboto"/>
            </a:endParaRPr>
          </a:p>
        </p:txBody>
      </p:sp>
      <p:sp>
        <p:nvSpPr>
          <p:cNvPr id="170" name="Google Shape;170;p17"/>
          <p:cNvSpPr txBox="1"/>
          <p:nvPr>
            <p:ph idx="1" type="body"/>
          </p:nvPr>
        </p:nvSpPr>
        <p:spPr>
          <a:xfrm>
            <a:off x="300200" y="5879700"/>
            <a:ext cx="7461600" cy="3933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825"/>
              </a:spcBef>
              <a:spcAft>
                <a:spcPts val="0"/>
              </a:spcAft>
              <a:buNone/>
            </a:pPr>
            <a:r>
              <a:rPr b="1" lang="en-US" sz="2400"/>
              <a:t>Opportunities</a:t>
            </a:r>
            <a:endParaRPr b="1" sz="2400"/>
          </a:p>
          <a:p>
            <a:pPr indent="-317500" lvl="0" marL="457200" marR="1831339" rtl="0" algn="l">
              <a:lnSpc>
                <a:spcPct val="128200"/>
              </a:lnSpc>
              <a:spcBef>
                <a:spcPts val="1345"/>
              </a:spcBef>
              <a:spcAft>
                <a:spcPts val="0"/>
              </a:spcAft>
              <a:buSzPts val="1400"/>
              <a:buChar char="●"/>
            </a:pPr>
            <a:r>
              <a:rPr lang="en-US">
                <a:latin typeface="Roboto"/>
                <a:ea typeface="Roboto"/>
                <a:cs typeface="Roboto"/>
                <a:sym typeface="Roboto"/>
              </a:rPr>
              <a:t>Personal Connections: </a:t>
            </a:r>
            <a:r>
              <a:rPr lang="en-US">
                <a:latin typeface="Roboto Light"/>
                <a:ea typeface="Roboto Light"/>
                <a:cs typeface="Roboto Light"/>
                <a:sym typeface="Roboto Light"/>
              </a:rPr>
              <a:t>In-person events foster  deeper connections, which can increase  platform loyalty.</a:t>
            </a:r>
            <a:endParaRPr>
              <a:latin typeface="Roboto Light"/>
              <a:ea typeface="Roboto Light"/>
              <a:cs typeface="Roboto Light"/>
              <a:sym typeface="Roboto Light"/>
            </a:endParaRPr>
          </a:p>
          <a:p>
            <a:pPr indent="-317500" lvl="0" marL="457200" marR="1806575" rtl="0" algn="l">
              <a:lnSpc>
                <a:spcPct val="128200"/>
              </a:lnSpc>
              <a:spcBef>
                <a:spcPts val="0"/>
              </a:spcBef>
              <a:spcAft>
                <a:spcPts val="0"/>
              </a:spcAft>
              <a:buSzPts val="1400"/>
              <a:buChar char="●"/>
            </a:pPr>
            <a:r>
              <a:rPr lang="en-US">
                <a:latin typeface="Roboto"/>
                <a:ea typeface="Roboto"/>
                <a:cs typeface="Roboto"/>
                <a:sym typeface="Roboto"/>
              </a:rPr>
              <a:t>Partnerships:</a:t>
            </a:r>
            <a:r>
              <a:rPr lang="en-US">
                <a:latin typeface="Roboto Light"/>
                <a:ea typeface="Roboto Light"/>
                <a:cs typeface="Roboto Light"/>
                <a:sym typeface="Roboto Light"/>
              </a:rPr>
              <a:t> Potential for collaborations with  local bookstores, libraries, and cafes to co-host  or sponsor events.</a:t>
            </a:r>
            <a:endParaRPr>
              <a:latin typeface="Roboto Light"/>
              <a:ea typeface="Roboto Light"/>
              <a:cs typeface="Roboto Light"/>
              <a:sym typeface="Roboto Light"/>
            </a:endParaRPr>
          </a:p>
          <a:p>
            <a:pPr indent="-317500" lvl="0" marL="457200" marR="5080" rtl="0" algn="l">
              <a:lnSpc>
                <a:spcPct val="128200"/>
              </a:lnSpc>
              <a:spcBef>
                <a:spcPts val="0"/>
              </a:spcBef>
              <a:spcAft>
                <a:spcPts val="0"/>
              </a:spcAft>
              <a:buSzPts val="1400"/>
              <a:buChar char="●"/>
            </a:pPr>
            <a:r>
              <a:rPr lang="en-US">
                <a:latin typeface="Roboto"/>
                <a:ea typeface="Roboto"/>
                <a:cs typeface="Roboto"/>
                <a:sym typeface="Roboto"/>
              </a:rPr>
              <a:t>Growing Book Culture: </a:t>
            </a:r>
            <a:r>
              <a:rPr lang="en-US">
                <a:latin typeface="Roboto Light"/>
                <a:ea typeface="Roboto Light"/>
                <a:cs typeface="Roboto Light"/>
                <a:sym typeface="Roboto Light"/>
              </a:rPr>
              <a:t>Capitalize on the increasing popularity of  book clubs, both online and offline, and the trend toward niche,  </a:t>
            </a:r>
            <a:r>
              <a:rPr lang="en-US">
                <a:uFill>
                  <a:noFill/>
                </a:uFill>
                <a:latin typeface="Roboto Light"/>
                <a:ea typeface="Roboto Light"/>
                <a:cs typeface="Roboto Light"/>
                <a:sym typeface="Roboto Light"/>
                <a:hlinkClick r:id="rId4"/>
              </a:rPr>
              <a:t>co</a:t>
            </a:r>
            <a:r>
              <a:rPr lang="en-US">
                <a:latin typeface="Roboto Light"/>
                <a:ea typeface="Roboto Light"/>
                <a:cs typeface="Roboto Light"/>
                <a:sym typeface="Roboto Light"/>
              </a:rPr>
              <a:t>mmunity-driven experiences.</a:t>
            </a:r>
            <a:endParaRPr>
              <a:latin typeface="Roboto Light"/>
              <a:ea typeface="Roboto Light"/>
              <a:cs typeface="Roboto Light"/>
              <a:sym typeface="Roboto Light"/>
            </a:endParaRPr>
          </a:p>
        </p:txBody>
      </p:sp>
      <p:sp>
        <p:nvSpPr>
          <p:cNvPr id="171" name="Google Shape;171;p17"/>
          <p:cNvSpPr txBox="1"/>
          <p:nvPr/>
        </p:nvSpPr>
        <p:spPr>
          <a:xfrm>
            <a:off x="11931247" y="496150"/>
            <a:ext cx="23505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Weaknesses</a:t>
            </a:r>
            <a:endParaRPr b="1" sz="2400">
              <a:solidFill>
                <a:schemeClr val="dk1"/>
              </a:solidFill>
              <a:latin typeface="Roboto"/>
              <a:ea typeface="Roboto"/>
              <a:cs typeface="Roboto"/>
              <a:sym typeface="Roboto"/>
            </a:endParaRPr>
          </a:p>
        </p:txBody>
      </p:sp>
      <p:sp>
        <p:nvSpPr>
          <p:cNvPr id="172" name="Google Shape;172;p17"/>
          <p:cNvSpPr txBox="1"/>
          <p:nvPr/>
        </p:nvSpPr>
        <p:spPr>
          <a:xfrm>
            <a:off x="11796393" y="1024436"/>
            <a:ext cx="5230500" cy="3776100"/>
          </a:xfrm>
          <a:prstGeom prst="rect">
            <a:avLst/>
          </a:prstGeom>
          <a:noFill/>
          <a:ln>
            <a:noFill/>
          </a:ln>
        </p:spPr>
        <p:txBody>
          <a:bodyPr anchorCtr="0" anchor="t" bIns="0" lIns="0" spcFirstLastPara="1" rIns="0" wrap="square" tIns="12700">
            <a:spAutoFit/>
          </a:bodyPr>
          <a:lstStyle/>
          <a:p>
            <a:pPr indent="-352425" lvl="0" marL="457200" marR="3111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Limited Reach: </a:t>
            </a:r>
            <a:r>
              <a:rPr lang="en-US" sz="1950">
                <a:solidFill>
                  <a:schemeClr val="dk1"/>
                </a:solidFill>
                <a:latin typeface="Roboto Light"/>
                <a:ea typeface="Roboto Light"/>
                <a:cs typeface="Roboto Light"/>
                <a:sym typeface="Roboto Light"/>
              </a:rPr>
              <a:t>Currently limited to Suez or  specific locations, which might restrict growth  potential.</a:t>
            </a:r>
            <a:endParaRPr sz="1950">
              <a:solidFill>
                <a:schemeClr val="dk1"/>
              </a:solidFill>
              <a:latin typeface="Roboto Light"/>
              <a:ea typeface="Roboto Light"/>
              <a:cs typeface="Roboto Light"/>
              <a:sym typeface="Roboto Light"/>
            </a:endParaRPr>
          </a:p>
          <a:p>
            <a:pPr indent="-352425" lvl="0" marL="457200" marR="416559"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Resource-Intensive: </a:t>
            </a:r>
            <a:r>
              <a:rPr lang="en-US" sz="1950">
                <a:solidFill>
                  <a:schemeClr val="dk1"/>
                </a:solidFill>
                <a:latin typeface="Roboto Light"/>
                <a:ea typeface="Roboto Light"/>
                <a:cs typeface="Roboto Light"/>
                <a:sym typeface="Roboto Light"/>
              </a:rPr>
              <a:t>Organizing in-person  events requires significant time, effort, and  logistical </a:t>
            </a:r>
            <a:r>
              <a:rPr lang="en-US" sz="1950">
                <a:solidFill>
                  <a:schemeClr val="dk1"/>
                </a:solidFill>
                <a:latin typeface="Roboto Light"/>
                <a:ea typeface="Roboto Light"/>
                <a:cs typeface="Roboto Light"/>
                <a:sym typeface="Roboto Light"/>
              </a:rPr>
              <a:t>coordination</a:t>
            </a:r>
            <a:r>
              <a:rPr lang="en-US" sz="1950">
                <a:solidFill>
                  <a:schemeClr val="dk1"/>
                </a:solidFill>
                <a:latin typeface="Roboto"/>
                <a:ea typeface="Roboto"/>
                <a:cs typeface="Roboto"/>
                <a:sym typeface="Roboto"/>
              </a:rPr>
              <a:t>.</a:t>
            </a:r>
            <a:endParaRPr sz="1950">
              <a:solidFill>
                <a:schemeClr val="dk1"/>
              </a:solidFill>
              <a:latin typeface="Roboto"/>
              <a:ea typeface="Roboto"/>
              <a:cs typeface="Roboto"/>
              <a:sym typeface="Roboto"/>
            </a:endParaRPr>
          </a:p>
          <a:p>
            <a:pPr indent="-352425" lvl="0" marL="457200" marR="5080"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Low Digital Engagement: </a:t>
            </a:r>
            <a:r>
              <a:rPr lang="en-US" sz="1950">
                <a:solidFill>
                  <a:schemeClr val="dk1"/>
                </a:solidFill>
                <a:latin typeface="Roboto Light"/>
                <a:ea typeface="Roboto Light"/>
                <a:cs typeface="Roboto Light"/>
                <a:sym typeface="Roboto Light"/>
              </a:rPr>
              <a:t>If not supported by  strong online interaction, engagement with the  platform might wane between events.</a:t>
            </a:r>
            <a:endParaRPr sz="1950">
              <a:solidFill>
                <a:schemeClr val="dk1"/>
              </a:solidFill>
              <a:latin typeface="Roboto Light"/>
              <a:ea typeface="Roboto Light"/>
              <a:cs typeface="Roboto Light"/>
              <a:sym typeface="Roboto Light"/>
            </a:endParaRPr>
          </a:p>
        </p:txBody>
      </p:sp>
      <p:sp>
        <p:nvSpPr>
          <p:cNvPr id="173" name="Google Shape;173;p17"/>
          <p:cNvSpPr txBox="1"/>
          <p:nvPr/>
        </p:nvSpPr>
        <p:spPr>
          <a:xfrm>
            <a:off x="11931257" y="5879700"/>
            <a:ext cx="17169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Roboto"/>
                <a:ea typeface="Roboto"/>
                <a:cs typeface="Roboto"/>
                <a:sym typeface="Roboto"/>
              </a:rPr>
              <a:t>Threats</a:t>
            </a:r>
            <a:endParaRPr b="1" sz="2400">
              <a:solidFill>
                <a:schemeClr val="dk1"/>
              </a:solidFill>
              <a:latin typeface="Roboto"/>
              <a:ea typeface="Roboto"/>
              <a:cs typeface="Roboto"/>
              <a:sym typeface="Roboto"/>
            </a:endParaRPr>
          </a:p>
        </p:txBody>
      </p:sp>
      <p:sp>
        <p:nvSpPr>
          <p:cNvPr id="174" name="Google Shape;174;p17"/>
          <p:cNvSpPr txBox="1"/>
          <p:nvPr/>
        </p:nvSpPr>
        <p:spPr>
          <a:xfrm>
            <a:off x="11796401" y="6393950"/>
            <a:ext cx="6383700" cy="3545400"/>
          </a:xfrm>
          <a:prstGeom prst="rect">
            <a:avLst/>
          </a:prstGeom>
          <a:noFill/>
          <a:ln>
            <a:noFill/>
          </a:ln>
        </p:spPr>
        <p:txBody>
          <a:bodyPr anchorCtr="0" anchor="t" bIns="0" lIns="0" spcFirstLastPara="1" rIns="0" wrap="square" tIns="12700">
            <a:spAutoFit/>
          </a:bodyPr>
          <a:lstStyle/>
          <a:p>
            <a:pPr indent="-352425" lvl="0" marL="457200" marR="249554"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Competition from Online Platforms: </a:t>
            </a:r>
            <a:r>
              <a:rPr lang="en-US" sz="1950">
                <a:solidFill>
                  <a:schemeClr val="dk1"/>
                </a:solidFill>
                <a:latin typeface="Roboto Light"/>
                <a:ea typeface="Roboto Light"/>
                <a:cs typeface="Roboto Light"/>
                <a:sym typeface="Roboto Light"/>
              </a:rPr>
              <a:t>Competing  with larger, established online book clubs and  communities that provide virtual options.</a:t>
            </a:r>
            <a:endParaRPr sz="1950">
              <a:solidFill>
                <a:schemeClr val="dk1"/>
              </a:solidFill>
              <a:latin typeface="Roboto Light"/>
              <a:ea typeface="Roboto Light"/>
              <a:cs typeface="Roboto Light"/>
              <a:sym typeface="Roboto Light"/>
            </a:endParaRPr>
          </a:p>
          <a:p>
            <a:pPr indent="-352425" lvl="0" marL="457200" marR="539115" rtl="0" algn="l">
              <a:lnSpc>
                <a:spcPct val="128200"/>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Event Fatigue: </a:t>
            </a:r>
            <a:r>
              <a:rPr lang="en-US" sz="1950">
                <a:solidFill>
                  <a:schemeClr val="dk1"/>
                </a:solidFill>
                <a:latin typeface="Roboto Light"/>
                <a:ea typeface="Roboto Light"/>
                <a:cs typeface="Roboto Light"/>
                <a:sym typeface="Roboto Light"/>
              </a:rPr>
              <a:t>If the same format is repeated  too often, members might lose interest and  attendance could drop.</a:t>
            </a:r>
            <a:endParaRPr sz="1950">
              <a:solidFill>
                <a:schemeClr val="dk1"/>
              </a:solidFill>
              <a:latin typeface="Roboto Light"/>
              <a:ea typeface="Roboto Light"/>
              <a:cs typeface="Roboto Light"/>
              <a:sym typeface="Roboto Light"/>
            </a:endParaRPr>
          </a:p>
          <a:p>
            <a:pPr indent="-352425" lvl="0" marL="457200" marR="5080" rtl="0" algn="l">
              <a:lnSpc>
                <a:spcPct val="153846"/>
              </a:lnSpc>
              <a:spcBef>
                <a:spcPts val="0"/>
              </a:spcBef>
              <a:spcAft>
                <a:spcPts val="0"/>
              </a:spcAft>
              <a:buClr>
                <a:schemeClr val="dk1"/>
              </a:buClr>
              <a:buSzPts val="1950"/>
              <a:buFont typeface="Roboto"/>
              <a:buChar char="●"/>
            </a:pPr>
            <a:r>
              <a:rPr lang="en-US" sz="1950">
                <a:solidFill>
                  <a:schemeClr val="dk1"/>
                </a:solidFill>
                <a:latin typeface="Roboto"/>
                <a:ea typeface="Roboto"/>
                <a:cs typeface="Roboto"/>
                <a:sym typeface="Roboto"/>
              </a:rPr>
              <a:t>Uncertainty of Physical Events: </a:t>
            </a:r>
            <a:r>
              <a:rPr lang="en-US" sz="1950">
                <a:solidFill>
                  <a:schemeClr val="dk1"/>
                </a:solidFill>
                <a:latin typeface="Roboto Light"/>
                <a:ea typeface="Roboto Light"/>
                <a:cs typeface="Roboto Light"/>
                <a:sym typeface="Roboto Light"/>
              </a:rPr>
              <a:t>In-person events  are vulnerable to restrictions from health concerns  (pandemics, etc.) or other logistical issues.</a:t>
            </a:r>
            <a:endParaRPr sz="1950">
              <a:solidFill>
                <a:schemeClr val="dk1"/>
              </a:solidFill>
              <a:latin typeface="Roboto Light"/>
              <a:ea typeface="Roboto Light"/>
              <a:cs typeface="Roboto Light"/>
              <a:sym typeface="Roboto Light"/>
            </a:endParaRPr>
          </a:p>
        </p:txBody>
      </p:sp>
      <p:sp>
        <p:nvSpPr>
          <p:cNvPr id="175" name="Google Shape;175;p17"/>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16"/>
          <p:cNvPicPr preferRelativeResize="0"/>
          <p:nvPr/>
        </p:nvPicPr>
        <p:blipFill rotWithShape="1">
          <a:blip r:embed="rId3">
            <a:alphaModFix/>
          </a:blip>
          <a:srcRect b="0" l="0" r="0" t="0"/>
          <a:stretch/>
        </p:blipFill>
        <p:spPr>
          <a:xfrm>
            <a:off x="1363433" y="1161017"/>
            <a:ext cx="15573375" cy="7972424"/>
          </a:xfrm>
          <a:prstGeom prst="rect">
            <a:avLst/>
          </a:prstGeom>
          <a:noFill/>
          <a:ln>
            <a:noFill/>
          </a:ln>
        </p:spPr>
      </p:pic>
      <p:sp>
        <p:nvSpPr>
          <p:cNvPr id="181" name="Google Shape;181;p16"/>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82" name="Google Shape;182;p16"/>
          <p:cNvPicPr preferRelativeResize="0"/>
          <p:nvPr/>
        </p:nvPicPr>
        <p:blipFill>
          <a:blip r:embed="rId4">
            <a:alphaModFix/>
          </a:blip>
          <a:stretch>
            <a:fillRect/>
          </a:stretch>
        </p:blipFill>
        <p:spPr>
          <a:xfrm>
            <a:off x="15904075" y="471200"/>
            <a:ext cx="1633275" cy="1871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0a7f4720bd_3_0"/>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8" name="Google Shape;188;g30a7f4720bd_3_0"/>
          <p:cNvSpPr txBox="1"/>
          <p:nvPr/>
        </p:nvSpPr>
        <p:spPr>
          <a:xfrm>
            <a:off x="978800" y="603475"/>
            <a:ext cx="15086700" cy="13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200">
                <a:solidFill>
                  <a:srgbClr val="FFBC4F"/>
                </a:solidFill>
                <a:latin typeface="Roboto"/>
                <a:ea typeface="Roboto"/>
                <a:cs typeface="Roboto"/>
                <a:sym typeface="Roboto"/>
              </a:rPr>
              <a:t>Competitor analysis: Facebook </a:t>
            </a:r>
            <a:endParaRPr sz="6200">
              <a:solidFill>
                <a:srgbClr val="FFBC4F"/>
              </a:solidFill>
              <a:latin typeface="Roboto"/>
              <a:ea typeface="Roboto"/>
              <a:cs typeface="Roboto"/>
              <a:sym typeface="Roboto"/>
            </a:endParaRPr>
          </a:p>
        </p:txBody>
      </p:sp>
      <p:graphicFrame>
        <p:nvGraphicFramePr>
          <p:cNvPr id="189" name="Google Shape;189;g30a7f4720bd_3_0"/>
          <p:cNvGraphicFramePr/>
          <p:nvPr/>
        </p:nvGraphicFramePr>
        <p:xfrm>
          <a:off x="978800" y="1689775"/>
          <a:ext cx="3000000" cy="3000000"/>
        </p:xfrm>
        <a:graphic>
          <a:graphicData uri="http://schemas.openxmlformats.org/drawingml/2006/table">
            <a:tbl>
              <a:tblPr>
                <a:noFill/>
                <a:tableStyleId>{141C9949-C324-460B-8416-0640C73CB699}</a:tableStyleId>
              </a:tblPr>
              <a:tblGrid>
                <a:gridCol w="5434700"/>
                <a:gridCol w="5461000"/>
                <a:gridCol w="5461000"/>
              </a:tblGrid>
              <a:tr h="668300">
                <a:tc>
                  <a:txBody>
                    <a:bodyPr/>
                    <a:lstStyle/>
                    <a:p>
                      <a:pPr indent="0" lvl="0" marL="0" rtl="0" algn="ctr">
                        <a:spcBef>
                          <a:spcPts val="0"/>
                        </a:spcBef>
                        <a:spcAft>
                          <a:spcPts val="0"/>
                        </a:spcAft>
                        <a:buNone/>
                      </a:pPr>
                      <a:r>
                        <a:rPr b="1" lang="en-US" sz="2000">
                          <a:solidFill>
                            <a:srgbClr val="FFBC4F"/>
                          </a:solidFill>
                        </a:rPr>
                        <a:t>page name </a:t>
                      </a:r>
                      <a:endParaRPr b="1" sz="2000">
                        <a:solidFill>
                          <a:srgbClr val="FFBC4F"/>
                        </a:solidFill>
                      </a:endParaRPr>
                    </a:p>
                  </a:txBody>
                  <a:tcPr marT="91425" marB="91425" marR="91425" marL="91425" anchor="ctr"/>
                </a:tc>
                <a:tc>
                  <a:txBody>
                    <a:bodyPr/>
                    <a:lstStyle/>
                    <a:p>
                      <a:pPr indent="0" lvl="0" marL="0" rtl="0" algn="ctr">
                        <a:spcBef>
                          <a:spcPts val="0"/>
                        </a:spcBef>
                        <a:spcAft>
                          <a:spcPts val="0"/>
                        </a:spcAft>
                        <a:buNone/>
                      </a:pPr>
                      <a:r>
                        <a:rPr b="1" lang="en-US" sz="2000">
                          <a:solidFill>
                            <a:srgbClr val="FFBC4F"/>
                          </a:solidFill>
                        </a:rPr>
                        <a:t>A</a:t>
                      </a:r>
                      <a:r>
                        <a:rPr b="1" lang="en-US" sz="2000">
                          <a:solidFill>
                            <a:srgbClr val="FFBC4F"/>
                          </a:solidFill>
                        </a:rPr>
                        <a:t>cropolis </a:t>
                      </a:r>
                      <a:endParaRPr b="1" sz="2000">
                        <a:solidFill>
                          <a:srgbClr val="FFBC4F"/>
                        </a:solidFill>
                      </a:endParaRPr>
                    </a:p>
                  </a:txBody>
                  <a:tcPr marT="91425" marB="91425" marR="91425" marL="91425" anchor="ctr"/>
                </a:tc>
                <a:tc>
                  <a:txBody>
                    <a:bodyPr/>
                    <a:lstStyle/>
                    <a:p>
                      <a:pPr indent="0" lvl="0" marL="0" rtl="0" algn="ctr">
                        <a:spcBef>
                          <a:spcPts val="0"/>
                        </a:spcBef>
                        <a:spcAft>
                          <a:spcPts val="0"/>
                        </a:spcAft>
                        <a:buNone/>
                      </a:pPr>
                      <a:r>
                        <a:rPr b="1" lang="en-US" sz="2000">
                          <a:solidFill>
                            <a:srgbClr val="FFBC4F"/>
                          </a:solidFill>
                        </a:rPr>
                        <a:t>M</a:t>
                      </a:r>
                      <a:r>
                        <a:rPr b="1" lang="en-US" sz="2000">
                          <a:solidFill>
                            <a:srgbClr val="FFBC4F"/>
                          </a:solidFill>
                        </a:rPr>
                        <a:t>ahel kotob </a:t>
                      </a:r>
                      <a:endParaRPr b="1" sz="2000">
                        <a:solidFill>
                          <a:srgbClr val="FFBC4F"/>
                        </a:solidFill>
                      </a:endParaRPr>
                    </a:p>
                  </a:txBody>
                  <a:tcPr marT="91425" marB="91425" marR="91425" marL="91425" anchor="ctr"/>
                </a:tc>
              </a:tr>
              <a:tr h="438250">
                <a:tc>
                  <a:txBody>
                    <a:bodyPr/>
                    <a:lstStyle/>
                    <a:p>
                      <a:pPr indent="0" lvl="0" marL="0" rtl="0" algn="l">
                        <a:spcBef>
                          <a:spcPts val="0"/>
                        </a:spcBef>
                        <a:spcAft>
                          <a:spcPts val="0"/>
                        </a:spcAft>
                        <a:buNone/>
                      </a:pPr>
                      <a:r>
                        <a:rPr b="1" lang="en-US" sz="1600"/>
                        <a:t>likes </a:t>
                      </a:r>
                      <a:endParaRPr b="1" sz="16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65k </a:t>
                      </a:r>
                      <a:endParaRPr/>
                    </a:p>
                  </a:txBody>
                  <a:tcPr marT="91425" marB="91425" marR="91425" marL="91425"/>
                </a:tc>
              </a:tr>
              <a:tr h="438250">
                <a:tc>
                  <a:txBody>
                    <a:bodyPr/>
                    <a:lstStyle/>
                    <a:p>
                      <a:pPr indent="0" lvl="0" marL="0" rtl="0" algn="l">
                        <a:spcBef>
                          <a:spcPts val="0"/>
                        </a:spcBef>
                        <a:spcAft>
                          <a:spcPts val="0"/>
                        </a:spcAft>
                        <a:buNone/>
                      </a:pPr>
                      <a:r>
                        <a:rPr b="1" lang="en-US" sz="1600"/>
                        <a:t>followers </a:t>
                      </a:r>
                      <a:endParaRPr b="1" sz="16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204 likes </a:t>
                      </a:r>
                      <a:endParaRPr/>
                    </a:p>
                  </a:txBody>
                  <a:tcPr marT="91425" marB="91425" marR="91425" marL="91425"/>
                </a:tc>
              </a:tr>
              <a:tr h="438250">
                <a:tc>
                  <a:txBody>
                    <a:bodyPr/>
                    <a:lstStyle/>
                    <a:p>
                      <a:pPr indent="0" lvl="0" marL="0" rtl="0" algn="l">
                        <a:spcBef>
                          <a:spcPts val="0"/>
                        </a:spcBef>
                        <a:spcAft>
                          <a:spcPts val="0"/>
                        </a:spcAft>
                        <a:buNone/>
                      </a:pPr>
                      <a:r>
                        <a:rPr b="1" lang="en-US" sz="1600"/>
                        <a:t>reviews </a:t>
                      </a:r>
                      <a:endParaRPr b="1" sz="1600"/>
                    </a:p>
                  </a:txBody>
                  <a:tcPr marT="91425" marB="91425" marR="91425" marL="91425"/>
                </a:tc>
                <a:tc>
                  <a:txBody>
                    <a:bodyPr/>
                    <a:lstStyle/>
                    <a:p>
                      <a:pPr indent="0" lvl="0" marL="0" rtl="0" algn="l">
                        <a:spcBef>
                          <a:spcPts val="0"/>
                        </a:spcBef>
                        <a:spcAft>
                          <a:spcPts val="0"/>
                        </a:spcAft>
                        <a:buNone/>
                      </a:pPr>
                      <a:r>
                        <a:rPr lang="en-US"/>
                        <a:t>316 reviews - 70% positive - 20% negative reviews  - 10 % neutral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38250">
                <a:tc>
                  <a:txBody>
                    <a:bodyPr/>
                    <a:lstStyle/>
                    <a:p>
                      <a:pPr indent="0" lvl="0" marL="0" rtl="0" algn="l">
                        <a:spcBef>
                          <a:spcPts val="0"/>
                        </a:spcBef>
                        <a:spcAft>
                          <a:spcPts val="0"/>
                        </a:spcAft>
                        <a:buNone/>
                      </a:pPr>
                      <a:r>
                        <a:rPr b="1" lang="en-US" sz="1600"/>
                        <a:t>about section </a:t>
                      </a:r>
                      <a:endParaRPr b="1" sz="1600"/>
                    </a:p>
                  </a:txBody>
                  <a:tcPr marT="91425" marB="91425" marR="91425" marL="91425"/>
                </a:tc>
                <a:tc>
                  <a:txBody>
                    <a:bodyPr/>
                    <a:lstStyle/>
                    <a:p>
                      <a:pPr indent="0" lvl="0" marL="0" rtl="0" algn="l">
                        <a:spcBef>
                          <a:spcPts val="0"/>
                        </a:spcBef>
                        <a:spcAft>
                          <a:spcPts val="0"/>
                        </a:spcAft>
                        <a:buNone/>
                      </a:pPr>
                      <a:r>
                        <a:rPr lang="en-US"/>
                        <a:t>no details except for the contact information </a:t>
                      </a:r>
                      <a:endParaRPr/>
                    </a:p>
                  </a:txBody>
                  <a:tcPr marT="91425" marB="91425" marR="91425" marL="91425"/>
                </a:tc>
                <a:tc>
                  <a:txBody>
                    <a:bodyPr/>
                    <a:lstStyle/>
                    <a:p>
                      <a:pPr indent="0" lvl="0" marL="0" rtl="0" algn="l">
                        <a:spcBef>
                          <a:spcPts val="0"/>
                        </a:spcBef>
                        <a:spcAft>
                          <a:spcPts val="0"/>
                        </a:spcAft>
                        <a:buNone/>
                      </a:pPr>
                      <a:r>
                        <a:rPr lang="en-US"/>
                        <a:t>location and contact information </a:t>
                      </a:r>
                      <a:endParaRPr/>
                    </a:p>
                  </a:txBody>
                  <a:tcPr marT="91425" marB="91425" marR="91425" marL="91425"/>
                </a:tc>
              </a:tr>
              <a:tr h="438250">
                <a:tc>
                  <a:txBody>
                    <a:bodyPr/>
                    <a:lstStyle/>
                    <a:p>
                      <a:pPr indent="0" lvl="0" marL="0" rtl="0" algn="l">
                        <a:spcBef>
                          <a:spcPts val="0"/>
                        </a:spcBef>
                        <a:spcAft>
                          <a:spcPts val="0"/>
                        </a:spcAft>
                        <a:buNone/>
                      </a:pPr>
                      <a:r>
                        <a:rPr b="1" lang="en-US" sz="1600"/>
                        <a:t>posting regularly </a:t>
                      </a:r>
                      <a:endParaRPr b="1" sz="1600"/>
                    </a:p>
                  </a:txBody>
                  <a:tcPr marT="91425" marB="91425" marR="91425" marL="91425"/>
                </a:tc>
                <a:tc>
                  <a:txBody>
                    <a:bodyPr/>
                    <a:lstStyle/>
                    <a:p>
                      <a:pPr indent="0" lvl="0" marL="0" rtl="0" algn="l">
                        <a:spcBef>
                          <a:spcPts val="0"/>
                        </a:spcBef>
                        <a:spcAft>
                          <a:spcPts val="0"/>
                        </a:spcAft>
                        <a:buNone/>
                      </a:pPr>
                      <a:r>
                        <a:rPr lang="en-US"/>
                        <a:t>yes multiple times a day </a:t>
                      </a:r>
                      <a:endParaRPr/>
                    </a:p>
                  </a:txBody>
                  <a:tcPr marT="91425" marB="91425" marR="91425" marL="91425"/>
                </a:tc>
                <a:tc>
                  <a:txBody>
                    <a:bodyPr/>
                    <a:lstStyle/>
                    <a:p>
                      <a:pPr indent="0" lvl="0" marL="0" rtl="0" algn="l">
                        <a:spcBef>
                          <a:spcPts val="0"/>
                        </a:spcBef>
                        <a:spcAft>
                          <a:spcPts val="0"/>
                        </a:spcAft>
                        <a:buNone/>
                      </a:pPr>
                      <a:r>
                        <a:rPr lang="en-US"/>
                        <a:t>yes </a:t>
                      </a:r>
                      <a:endParaRPr/>
                    </a:p>
                  </a:txBody>
                  <a:tcPr marT="91425" marB="91425" marR="91425" marL="91425"/>
                </a:tc>
              </a:tr>
              <a:tr h="438250">
                <a:tc>
                  <a:txBody>
                    <a:bodyPr/>
                    <a:lstStyle/>
                    <a:p>
                      <a:pPr indent="0" lvl="0" marL="0" rtl="0" algn="l">
                        <a:spcBef>
                          <a:spcPts val="0"/>
                        </a:spcBef>
                        <a:spcAft>
                          <a:spcPts val="0"/>
                        </a:spcAft>
                        <a:buNone/>
                      </a:pPr>
                      <a:r>
                        <a:rPr b="1" lang="en-US" sz="1600"/>
                        <a:t>posting frequency </a:t>
                      </a:r>
                      <a:endParaRPr b="1" sz="1600"/>
                    </a:p>
                  </a:txBody>
                  <a:tcPr marT="91425" marB="91425" marR="91425" marL="91425"/>
                </a:tc>
                <a:tc>
                  <a:txBody>
                    <a:bodyPr/>
                    <a:lstStyle/>
                    <a:p>
                      <a:pPr indent="0" lvl="0" marL="0" rtl="0" algn="l">
                        <a:spcBef>
                          <a:spcPts val="0"/>
                        </a:spcBef>
                        <a:spcAft>
                          <a:spcPts val="0"/>
                        </a:spcAft>
                        <a:buNone/>
                      </a:pPr>
                      <a:r>
                        <a:rPr lang="en-US"/>
                        <a:t>average if 20 posts a day </a:t>
                      </a:r>
                      <a:endParaRPr/>
                    </a:p>
                  </a:txBody>
                  <a:tcPr marT="91425" marB="91425" marR="91425" marL="91425"/>
                </a:tc>
                <a:tc>
                  <a:txBody>
                    <a:bodyPr/>
                    <a:lstStyle/>
                    <a:p>
                      <a:pPr indent="0" lvl="0" marL="0" rtl="0" algn="l">
                        <a:spcBef>
                          <a:spcPts val="0"/>
                        </a:spcBef>
                        <a:spcAft>
                          <a:spcPts val="0"/>
                        </a:spcAft>
                        <a:buNone/>
                      </a:pPr>
                      <a:r>
                        <a:rPr lang="en-US"/>
                        <a:t>one or two posts a day</a:t>
                      </a:r>
                      <a:endParaRPr/>
                    </a:p>
                  </a:txBody>
                  <a:tcPr marT="91425" marB="91425" marR="91425" marL="91425"/>
                </a:tc>
              </a:tr>
              <a:tr h="438250">
                <a:tc>
                  <a:txBody>
                    <a:bodyPr/>
                    <a:lstStyle/>
                    <a:p>
                      <a:pPr indent="0" lvl="0" marL="0" rtl="0" algn="l">
                        <a:spcBef>
                          <a:spcPts val="0"/>
                        </a:spcBef>
                        <a:spcAft>
                          <a:spcPts val="0"/>
                        </a:spcAft>
                        <a:buNone/>
                      </a:pPr>
                      <a:r>
                        <a:rPr b="1" lang="en-US" sz="1600"/>
                        <a:t>average likes per post </a:t>
                      </a:r>
                      <a:endParaRPr b="1" sz="1600"/>
                    </a:p>
                  </a:txBody>
                  <a:tcPr marT="91425" marB="91425" marR="91425" marL="91425"/>
                </a:tc>
                <a:tc>
                  <a:txBody>
                    <a:bodyPr/>
                    <a:lstStyle/>
                    <a:p>
                      <a:pPr indent="0" lvl="0" marL="0" rtl="0" algn="l">
                        <a:spcBef>
                          <a:spcPts val="0"/>
                        </a:spcBef>
                        <a:spcAft>
                          <a:spcPts val="0"/>
                        </a:spcAft>
                        <a:buNone/>
                      </a:pPr>
                      <a:r>
                        <a:rPr lang="en-US"/>
                        <a:t>average 3-5 likes per post </a:t>
                      </a:r>
                      <a:endParaRPr/>
                    </a:p>
                  </a:txBody>
                  <a:tcPr marT="91425" marB="91425" marR="91425" marL="91425"/>
                </a:tc>
                <a:tc>
                  <a:txBody>
                    <a:bodyPr/>
                    <a:lstStyle/>
                    <a:p>
                      <a:pPr indent="0" lvl="0" marL="0" rtl="0" algn="l">
                        <a:spcBef>
                          <a:spcPts val="0"/>
                        </a:spcBef>
                        <a:spcAft>
                          <a:spcPts val="0"/>
                        </a:spcAft>
                        <a:buNone/>
                      </a:pPr>
                      <a:r>
                        <a:rPr lang="en-US"/>
                        <a:t>68 likes per post </a:t>
                      </a:r>
                      <a:endParaRPr/>
                    </a:p>
                  </a:txBody>
                  <a:tcPr marT="91425" marB="91425" marR="91425" marL="91425"/>
                </a:tc>
              </a:tr>
              <a:tr h="438250">
                <a:tc>
                  <a:txBody>
                    <a:bodyPr/>
                    <a:lstStyle/>
                    <a:p>
                      <a:pPr indent="0" lvl="0" marL="0" rtl="0" algn="l">
                        <a:spcBef>
                          <a:spcPts val="0"/>
                        </a:spcBef>
                        <a:spcAft>
                          <a:spcPts val="0"/>
                        </a:spcAft>
                        <a:buNone/>
                      </a:pPr>
                      <a:r>
                        <a:rPr b="1" lang="en-US" sz="1600"/>
                        <a:t>average comments per post </a:t>
                      </a:r>
                      <a:endParaRPr b="1" sz="1600"/>
                    </a:p>
                  </a:txBody>
                  <a:tcPr marT="91425" marB="91425" marR="91425" marL="91425"/>
                </a:tc>
                <a:tc>
                  <a:txBody>
                    <a:bodyPr/>
                    <a:lstStyle/>
                    <a:p>
                      <a:pPr indent="0" lvl="0" marL="0" rtl="0" algn="l">
                        <a:spcBef>
                          <a:spcPts val="0"/>
                        </a:spcBef>
                        <a:spcAft>
                          <a:spcPts val="0"/>
                        </a:spcAft>
                        <a:buNone/>
                      </a:pPr>
                      <a:r>
                        <a:rPr lang="en-US"/>
                        <a:t>one or two comments </a:t>
                      </a:r>
                      <a:endParaRPr/>
                    </a:p>
                  </a:txBody>
                  <a:tcPr marT="91425" marB="91425" marR="91425" marL="91425"/>
                </a:tc>
                <a:tc>
                  <a:txBody>
                    <a:bodyPr/>
                    <a:lstStyle/>
                    <a:p>
                      <a:pPr indent="0" lvl="0" marL="0" rtl="0" algn="l">
                        <a:spcBef>
                          <a:spcPts val="0"/>
                        </a:spcBef>
                        <a:spcAft>
                          <a:spcPts val="0"/>
                        </a:spcAft>
                        <a:buNone/>
                      </a:pPr>
                      <a:r>
                        <a:rPr lang="en-US"/>
                        <a:t>10 likes per post </a:t>
                      </a:r>
                      <a:endParaRPr/>
                    </a:p>
                  </a:txBody>
                  <a:tcPr marT="91425" marB="91425" marR="91425" marL="91425"/>
                </a:tc>
              </a:tr>
              <a:tr h="438250">
                <a:tc>
                  <a:txBody>
                    <a:bodyPr/>
                    <a:lstStyle/>
                    <a:p>
                      <a:pPr indent="0" lvl="0" marL="0" rtl="0" algn="l">
                        <a:spcBef>
                          <a:spcPts val="0"/>
                        </a:spcBef>
                        <a:spcAft>
                          <a:spcPts val="0"/>
                        </a:spcAft>
                        <a:buNone/>
                      </a:pPr>
                      <a:r>
                        <a:rPr b="1" lang="en-US" sz="1600"/>
                        <a:t>average shares </a:t>
                      </a:r>
                      <a:endParaRPr b="1" sz="1600"/>
                    </a:p>
                  </a:txBody>
                  <a:tcPr marT="91425" marB="91425" marR="91425" marL="91425"/>
                </a:tc>
                <a:tc>
                  <a:txBody>
                    <a:bodyPr/>
                    <a:lstStyle/>
                    <a:p>
                      <a:pPr indent="0" lvl="0" marL="0" rtl="0" algn="l">
                        <a:spcBef>
                          <a:spcPts val="0"/>
                        </a:spcBef>
                        <a:spcAft>
                          <a:spcPts val="0"/>
                        </a:spcAft>
                        <a:buNone/>
                      </a:pPr>
                      <a:r>
                        <a:rPr lang="en-US"/>
                        <a:t>almost no shares </a:t>
                      </a:r>
                      <a:endParaRPr/>
                    </a:p>
                  </a:txBody>
                  <a:tcPr marT="91425" marB="91425" marR="91425" marL="91425"/>
                </a:tc>
                <a:tc>
                  <a:txBody>
                    <a:bodyPr/>
                    <a:lstStyle/>
                    <a:p>
                      <a:pPr indent="0" lvl="0" marL="0" rtl="0" algn="l">
                        <a:spcBef>
                          <a:spcPts val="0"/>
                        </a:spcBef>
                        <a:spcAft>
                          <a:spcPts val="0"/>
                        </a:spcAft>
                        <a:buNone/>
                      </a:pPr>
                      <a:r>
                        <a:rPr lang="en-US"/>
                        <a:t>4 per post </a:t>
                      </a:r>
                      <a:endParaRPr/>
                    </a:p>
                  </a:txBody>
                  <a:tcPr marT="91425" marB="91425" marR="91425" marL="91425"/>
                </a:tc>
              </a:tr>
              <a:tr h="438250">
                <a:tc>
                  <a:txBody>
                    <a:bodyPr/>
                    <a:lstStyle/>
                    <a:p>
                      <a:pPr indent="0" lvl="0" marL="0" rtl="0" algn="l">
                        <a:spcBef>
                          <a:spcPts val="0"/>
                        </a:spcBef>
                        <a:spcAft>
                          <a:spcPts val="0"/>
                        </a:spcAft>
                        <a:buNone/>
                      </a:pPr>
                      <a:r>
                        <a:rPr b="1" lang="en-US" sz="1600"/>
                        <a:t>type of content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reviews and description of books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engagement and promotional and engaging </a:t>
                      </a:r>
                      <a:endParaRPr/>
                    </a:p>
                  </a:txBody>
                  <a:tcPr marT="91425" marB="91425" marR="91425" marL="91425"/>
                </a:tc>
              </a:tr>
              <a:tr h="438250">
                <a:tc>
                  <a:txBody>
                    <a:bodyPr/>
                    <a:lstStyle/>
                    <a:p>
                      <a:pPr indent="0" lvl="0" marL="0" rtl="0" algn="l">
                        <a:spcBef>
                          <a:spcPts val="0"/>
                        </a:spcBef>
                        <a:spcAft>
                          <a:spcPts val="0"/>
                        </a:spcAft>
                        <a:buNone/>
                      </a:pPr>
                      <a:r>
                        <a:rPr b="1" lang="en-US" sz="1600"/>
                        <a:t>tone of voice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informative and enthusiastic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playful and engaging </a:t>
                      </a:r>
                      <a:endParaRPr/>
                    </a:p>
                  </a:txBody>
                  <a:tcPr marT="91425" marB="91425" marR="91425" marL="91425"/>
                </a:tc>
              </a:tr>
              <a:tr h="438250">
                <a:tc>
                  <a:txBody>
                    <a:bodyPr/>
                    <a:lstStyle/>
                    <a:p>
                      <a:pPr indent="0" lvl="0" marL="0" rtl="0" algn="l">
                        <a:spcBef>
                          <a:spcPts val="0"/>
                        </a:spcBef>
                        <a:spcAft>
                          <a:spcPts val="0"/>
                        </a:spcAft>
                        <a:buNone/>
                      </a:pPr>
                      <a:r>
                        <a:rPr b="1" lang="en-US" sz="1600"/>
                        <a:t>comments on replies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replies are professional and fast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doesn't</a:t>
                      </a:r>
                      <a:r>
                        <a:rPr lang="en-US">
                          <a:solidFill>
                            <a:schemeClr val="dk1"/>
                          </a:solidFill>
                        </a:rPr>
                        <a:t> reply to comments only </a:t>
                      </a:r>
                      <a:r>
                        <a:rPr lang="en-US">
                          <a:solidFill>
                            <a:schemeClr val="dk1"/>
                          </a:solidFill>
                        </a:rPr>
                        <a:t>interact</a:t>
                      </a:r>
                      <a:r>
                        <a:rPr lang="en-US">
                          <a:solidFill>
                            <a:schemeClr val="dk1"/>
                          </a:solidFill>
                        </a:rPr>
                        <a:t> with them </a:t>
                      </a:r>
                      <a:endParaRPr/>
                    </a:p>
                  </a:txBody>
                  <a:tcPr marT="91425" marB="91425" marR="91425" marL="91425"/>
                </a:tc>
              </a:tr>
              <a:tr h="438250">
                <a:tc>
                  <a:txBody>
                    <a:bodyPr/>
                    <a:lstStyle/>
                    <a:p>
                      <a:pPr indent="0" lvl="0" marL="0" rtl="0" algn="l">
                        <a:spcBef>
                          <a:spcPts val="0"/>
                        </a:spcBef>
                        <a:spcAft>
                          <a:spcPts val="0"/>
                        </a:spcAft>
                        <a:buNone/>
                      </a:pPr>
                      <a:r>
                        <a:rPr b="1" lang="en-US" sz="1600"/>
                        <a:t>designs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there is no designs except for the logo </a:t>
                      </a:r>
                      <a:endParaRPr/>
                    </a:p>
                  </a:txBody>
                  <a:tcPr marT="91425" marB="91425" marR="91425" marL="91425"/>
                </a:tc>
                <a:tc>
                  <a:txBody>
                    <a:bodyPr/>
                    <a:lstStyle/>
                    <a:p>
                      <a:pPr indent="0" lvl="0" marL="0" rtl="0" algn="l">
                        <a:spcBef>
                          <a:spcPts val="0"/>
                        </a:spcBef>
                        <a:spcAft>
                          <a:spcPts val="0"/>
                        </a:spcAft>
                        <a:buNone/>
                      </a:pPr>
                      <a:r>
                        <a:rPr lang="en-US"/>
                        <a:t>there is no designs </a:t>
                      </a:r>
                      <a:endParaRPr/>
                    </a:p>
                  </a:txBody>
                  <a:tcPr marT="91425" marB="91425" marR="91425" marL="91425"/>
                </a:tc>
              </a:tr>
              <a:tr h="438250">
                <a:tc>
                  <a:txBody>
                    <a:bodyPr/>
                    <a:lstStyle/>
                    <a:p>
                      <a:pPr indent="0" lvl="0" marL="0" rtl="0" algn="l">
                        <a:spcBef>
                          <a:spcPts val="0"/>
                        </a:spcBef>
                        <a:spcAft>
                          <a:spcPts val="0"/>
                        </a:spcAft>
                        <a:buNone/>
                      </a:pPr>
                      <a:r>
                        <a:rPr b="1" lang="en-US" sz="1600"/>
                        <a:t>identity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consistent identity</a:t>
                      </a:r>
                      <a:endParaRPr/>
                    </a:p>
                  </a:txBody>
                  <a:tcPr marT="91425" marB="91425" marR="91425" marL="91425"/>
                </a:tc>
                <a:tc>
                  <a:txBody>
                    <a:bodyPr/>
                    <a:lstStyle/>
                    <a:p>
                      <a:pPr indent="0" lvl="0" marL="0" rtl="0" algn="l">
                        <a:spcBef>
                          <a:spcPts val="0"/>
                        </a:spcBef>
                        <a:spcAft>
                          <a:spcPts val="0"/>
                        </a:spcAft>
                        <a:buNone/>
                      </a:pPr>
                      <a:r>
                        <a:rPr lang="en-US"/>
                        <a:t>constant funny identity </a:t>
                      </a:r>
                      <a:endParaRPr/>
                    </a:p>
                  </a:txBody>
                  <a:tcPr marT="91425" marB="91425" marR="91425" marL="91425"/>
                </a:tc>
              </a:tr>
              <a:tr h="910275">
                <a:tc>
                  <a:txBody>
                    <a:bodyPr/>
                    <a:lstStyle/>
                    <a:p>
                      <a:pPr indent="0" lvl="0" marL="0" rtl="0" algn="l">
                        <a:spcBef>
                          <a:spcPts val="0"/>
                        </a:spcBef>
                        <a:spcAft>
                          <a:spcPts val="0"/>
                        </a:spcAft>
                        <a:buNone/>
                      </a:pPr>
                      <a:r>
                        <a:rPr b="1" lang="en-US" sz="1600"/>
                        <a:t>strengths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straight forward to the point posts and consistent posting with good photography of the books </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they know how to engage their audience and how to promote for their books with simple posts </a:t>
                      </a:r>
                      <a:endParaRPr/>
                    </a:p>
                  </a:txBody>
                  <a:tcPr marT="91425" marB="91425" marR="91425" marL="91425"/>
                </a:tc>
              </a:tr>
              <a:tr h="438250">
                <a:tc>
                  <a:txBody>
                    <a:bodyPr/>
                    <a:lstStyle/>
                    <a:p>
                      <a:pPr indent="0" lvl="0" marL="0" rtl="0" algn="l">
                        <a:spcBef>
                          <a:spcPts val="0"/>
                        </a:spcBef>
                        <a:spcAft>
                          <a:spcPts val="0"/>
                        </a:spcAft>
                        <a:buNone/>
                      </a:pPr>
                      <a:r>
                        <a:rPr b="1" lang="en-US" sz="1600"/>
                        <a:t>weaknesses </a:t>
                      </a:r>
                      <a:endParaRPr b="1" sz="1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no diversity in the content and no engaging content </a:t>
                      </a:r>
                      <a:endParaRPr/>
                    </a:p>
                  </a:txBody>
                  <a:tcPr marT="91425" marB="91425" marR="91425" marL="91425"/>
                </a:tc>
                <a:tc>
                  <a:txBody>
                    <a:bodyPr/>
                    <a:lstStyle/>
                    <a:p>
                      <a:pPr indent="0" lvl="0" marL="0" rtl="0" algn="l">
                        <a:spcBef>
                          <a:spcPts val="0"/>
                        </a:spcBef>
                        <a:spcAft>
                          <a:spcPts val="0"/>
                        </a:spcAft>
                        <a:buNone/>
                      </a:pPr>
                      <a:r>
                        <a:rPr lang="en-US"/>
                        <a:t>there is no engagement wirh customers in the comments and no diversity in content and the branding is not strong </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0a7f4720bd_3_55"/>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195" name="Google Shape;195;g30a7f4720bd_3_55"/>
          <p:cNvGraphicFramePr/>
          <p:nvPr/>
        </p:nvGraphicFramePr>
        <p:xfrm>
          <a:off x="952500" y="1333500"/>
          <a:ext cx="3000000" cy="3000000"/>
        </p:xfrm>
        <a:graphic>
          <a:graphicData uri="http://schemas.openxmlformats.org/drawingml/2006/table">
            <a:tbl>
              <a:tblPr>
                <a:noFill/>
                <a:tableStyleId>{141C9949-C324-460B-8416-0640C73CB699}</a:tableStyleId>
              </a:tblPr>
              <a:tblGrid>
                <a:gridCol w="5461000"/>
                <a:gridCol w="5461000"/>
                <a:gridCol w="5461000"/>
              </a:tblGrid>
              <a:tr h="381000">
                <a:tc>
                  <a:txBody>
                    <a:bodyPr/>
                    <a:lstStyle/>
                    <a:p>
                      <a:pPr indent="0" lvl="0" marL="0" rtl="0" algn="l">
                        <a:spcBef>
                          <a:spcPts val="0"/>
                        </a:spcBef>
                        <a:spcAft>
                          <a:spcPts val="0"/>
                        </a:spcAft>
                        <a:buNone/>
                      </a:pPr>
                      <a:r>
                        <a:rPr lang="en-US"/>
                        <a:t>page name </a:t>
                      </a:r>
                      <a:endParaRPr/>
                    </a:p>
                  </a:txBody>
                  <a:tcPr marT="91425" marB="91425" marR="91425" marL="91425"/>
                </a:tc>
                <a:tc>
                  <a:txBody>
                    <a:bodyPr/>
                    <a:lstStyle/>
                    <a:p>
                      <a:pPr indent="0" lvl="0" marL="0" rtl="0" algn="l">
                        <a:spcBef>
                          <a:spcPts val="0"/>
                        </a:spcBef>
                        <a:spcAft>
                          <a:spcPts val="0"/>
                        </a:spcAft>
                        <a:buNone/>
                      </a:pPr>
                      <a:r>
                        <a:rPr lang="en-US" sz="1800">
                          <a:solidFill>
                            <a:srgbClr val="FFBC4F"/>
                          </a:solidFill>
                        </a:rPr>
                        <a:t>K</a:t>
                      </a:r>
                      <a:r>
                        <a:rPr lang="en-US" sz="1800">
                          <a:solidFill>
                            <a:srgbClr val="FFBC4F"/>
                          </a:solidFill>
                        </a:rPr>
                        <a:t>otoblak </a:t>
                      </a:r>
                      <a:endParaRPr sz="1800">
                        <a:solidFill>
                          <a:srgbClr val="FFBC4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rgbClr val="FFBC4F"/>
                          </a:solidFill>
                        </a:rPr>
                        <a:t>Book mart </a:t>
                      </a:r>
                      <a:endParaRPr/>
                    </a:p>
                  </a:txBody>
                  <a:tcPr marT="91425" marB="91425" marR="91425" marL="91425"/>
                </a:tc>
              </a:tr>
              <a:tr h="381000">
                <a:tc>
                  <a:txBody>
                    <a:bodyPr/>
                    <a:lstStyle/>
                    <a:p>
                      <a:pPr indent="0" lvl="0" marL="0" rtl="0" algn="l">
                        <a:spcBef>
                          <a:spcPts val="0"/>
                        </a:spcBef>
                        <a:spcAft>
                          <a:spcPts val="0"/>
                        </a:spcAft>
                        <a:buNone/>
                      </a:pPr>
                      <a:r>
                        <a:rPr lang="en-US"/>
                        <a:t>followers </a:t>
                      </a:r>
                      <a:endParaRPr/>
                    </a:p>
                  </a:txBody>
                  <a:tcPr marT="91425" marB="91425" marR="91425" marL="91425"/>
                </a:tc>
                <a:tc>
                  <a:txBody>
                    <a:bodyPr/>
                    <a:lstStyle/>
                    <a:p>
                      <a:pPr indent="0" lvl="0" marL="0" rtl="0" algn="l">
                        <a:spcBef>
                          <a:spcPts val="0"/>
                        </a:spcBef>
                        <a:spcAft>
                          <a:spcPts val="0"/>
                        </a:spcAft>
                        <a:buNone/>
                      </a:pPr>
                      <a:r>
                        <a:rPr lang="en-US"/>
                        <a:t>177k </a:t>
                      </a:r>
                      <a:endParaRPr/>
                    </a:p>
                  </a:txBody>
                  <a:tcPr marT="91425" marB="91425" marR="91425" marL="91425"/>
                </a:tc>
                <a:tc>
                  <a:txBody>
                    <a:bodyPr/>
                    <a:lstStyle/>
                    <a:p>
                      <a:pPr indent="0" lvl="0" marL="0" rtl="0" algn="l">
                        <a:spcBef>
                          <a:spcPts val="0"/>
                        </a:spcBef>
                        <a:spcAft>
                          <a:spcPts val="0"/>
                        </a:spcAft>
                        <a:buNone/>
                      </a:pPr>
                      <a:r>
                        <a:rPr lang="en-US"/>
                        <a:t>306 </a:t>
                      </a:r>
                      <a:endParaRPr/>
                    </a:p>
                  </a:txBody>
                  <a:tcPr marT="91425" marB="91425" marR="91425" marL="91425"/>
                </a:tc>
              </a:tr>
              <a:tr h="381000">
                <a:tc>
                  <a:txBody>
                    <a:bodyPr/>
                    <a:lstStyle/>
                    <a:p>
                      <a:pPr indent="0" lvl="0" marL="0" rtl="0" algn="l">
                        <a:spcBef>
                          <a:spcPts val="0"/>
                        </a:spcBef>
                        <a:spcAft>
                          <a:spcPts val="0"/>
                        </a:spcAft>
                        <a:buNone/>
                      </a:pPr>
                      <a:r>
                        <a:rPr lang="en-US"/>
                        <a:t>post numbers </a:t>
                      </a:r>
                      <a:endParaRPr/>
                    </a:p>
                  </a:txBody>
                  <a:tcPr marT="91425" marB="91425" marR="91425" marL="91425"/>
                </a:tc>
                <a:tc>
                  <a:txBody>
                    <a:bodyPr/>
                    <a:lstStyle/>
                    <a:p>
                      <a:pPr indent="0" lvl="0" marL="0" rtl="0" algn="l">
                        <a:spcBef>
                          <a:spcPts val="0"/>
                        </a:spcBef>
                        <a:spcAft>
                          <a:spcPts val="0"/>
                        </a:spcAft>
                        <a:buNone/>
                      </a:pPr>
                      <a:r>
                        <a:rPr lang="en-US"/>
                        <a:t>886 </a:t>
                      </a:r>
                      <a:endParaRPr/>
                    </a:p>
                  </a:txBody>
                  <a:tcPr marT="91425" marB="91425" marR="91425" marL="91425"/>
                </a:tc>
                <a:tc>
                  <a:txBody>
                    <a:bodyPr/>
                    <a:lstStyle/>
                    <a:p>
                      <a:pPr indent="0" lvl="0" marL="0" rtl="0" algn="l">
                        <a:spcBef>
                          <a:spcPts val="0"/>
                        </a:spcBef>
                        <a:spcAft>
                          <a:spcPts val="0"/>
                        </a:spcAft>
                        <a:buNone/>
                      </a:pPr>
                      <a:r>
                        <a:rPr lang="en-US"/>
                        <a:t>120 </a:t>
                      </a:r>
                      <a:endParaRPr/>
                    </a:p>
                  </a:txBody>
                  <a:tcPr marT="91425" marB="91425" marR="91425" marL="91425"/>
                </a:tc>
              </a:tr>
              <a:tr h="381000">
                <a:tc>
                  <a:txBody>
                    <a:bodyPr/>
                    <a:lstStyle/>
                    <a:p>
                      <a:pPr indent="0" lvl="0" marL="0" rtl="0" algn="l">
                        <a:spcBef>
                          <a:spcPts val="0"/>
                        </a:spcBef>
                        <a:spcAft>
                          <a:spcPts val="0"/>
                        </a:spcAft>
                        <a:buNone/>
                      </a:pPr>
                      <a:r>
                        <a:rPr lang="en-US"/>
                        <a:t>pinned stories </a:t>
                      </a:r>
                      <a:endParaRPr/>
                    </a:p>
                  </a:txBody>
                  <a:tcPr marT="91425" marB="91425" marR="91425" marL="91425"/>
                </a:tc>
                <a:tc>
                  <a:txBody>
                    <a:bodyPr/>
                    <a:lstStyle/>
                    <a:p>
                      <a:pPr indent="0" lvl="0" marL="0" rtl="0" algn="l">
                        <a:spcBef>
                          <a:spcPts val="0"/>
                        </a:spcBef>
                        <a:spcAft>
                          <a:spcPts val="0"/>
                        </a:spcAft>
                        <a:buNone/>
                      </a:pPr>
                      <a:r>
                        <a:rPr lang="en-US"/>
                        <a:t>they have books pinned </a:t>
                      </a:r>
                      <a:endParaRPr/>
                    </a:p>
                  </a:txBody>
                  <a:tcPr marT="91425" marB="91425" marR="91425" marL="91425"/>
                </a:tc>
                <a:tc>
                  <a:txBody>
                    <a:bodyPr/>
                    <a:lstStyle/>
                    <a:p>
                      <a:pPr indent="0" lvl="0" marL="0" rtl="0" algn="l">
                        <a:spcBef>
                          <a:spcPts val="0"/>
                        </a:spcBef>
                        <a:spcAft>
                          <a:spcPts val="0"/>
                        </a:spcAft>
                        <a:buNone/>
                      </a:pPr>
                      <a:r>
                        <a:rPr lang="en-US"/>
                        <a:t>quotes and books </a:t>
                      </a:r>
                      <a:endParaRPr/>
                    </a:p>
                  </a:txBody>
                  <a:tcPr marT="91425" marB="91425" marR="91425" marL="91425"/>
                </a:tc>
              </a:tr>
              <a:tr h="381000">
                <a:tc>
                  <a:txBody>
                    <a:bodyPr/>
                    <a:lstStyle/>
                    <a:p>
                      <a:pPr indent="0" lvl="0" marL="0" rtl="0" algn="l">
                        <a:spcBef>
                          <a:spcPts val="0"/>
                        </a:spcBef>
                        <a:spcAft>
                          <a:spcPts val="0"/>
                        </a:spcAft>
                        <a:buNone/>
                      </a:pPr>
                      <a:r>
                        <a:rPr lang="en-US"/>
                        <a:t>pinned posts </a:t>
                      </a:r>
                      <a:endParaRPr/>
                    </a:p>
                  </a:txBody>
                  <a:tcPr marT="91425" marB="91425" marR="91425" marL="91425"/>
                </a:tc>
                <a:tc>
                  <a:txBody>
                    <a:bodyPr/>
                    <a:lstStyle/>
                    <a:p>
                      <a:pPr indent="0" lvl="0" marL="0" rtl="0" algn="l">
                        <a:spcBef>
                          <a:spcPts val="0"/>
                        </a:spcBef>
                        <a:spcAft>
                          <a:spcPts val="0"/>
                        </a:spcAft>
                        <a:buNone/>
                      </a:pPr>
                      <a:r>
                        <a:rPr lang="en-US"/>
                        <a:t>they have books that are best sellers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posting frequency </a:t>
                      </a:r>
                      <a:endParaRPr/>
                    </a:p>
                  </a:txBody>
                  <a:tcPr marT="91425" marB="91425" marR="91425" marL="91425"/>
                </a:tc>
                <a:tc>
                  <a:txBody>
                    <a:bodyPr/>
                    <a:lstStyle/>
                    <a:p>
                      <a:pPr indent="0" lvl="0" marL="0" rtl="0" algn="l">
                        <a:spcBef>
                          <a:spcPts val="0"/>
                        </a:spcBef>
                        <a:spcAft>
                          <a:spcPts val="0"/>
                        </a:spcAft>
                        <a:buNone/>
                      </a:pPr>
                      <a:r>
                        <a:rPr lang="en-US"/>
                        <a:t>from 3  to 5 </a:t>
                      </a:r>
                      <a:r>
                        <a:rPr lang="en-US"/>
                        <a:t>a day</a:t>
                      </a:r>
                      <a:r>
                        <a:rPr lang="en-US"/>
                        <a:t> </a:t>
                      </a:r>
                      <a:endParaRPr/>
                    </a:p>
                  </a:txBody>
                  <a:tcPr marT="91425" marB="91425" marR="91425" marL="91425"/>
                </a:tc>
                <a:tc>
                  <a:txBody>
                    <a:bodyPr/>
                    <a:lstStyle/>
                    <a:p>
                      <a:pPr indent="0" lvl="0" marL="0" rtl="0" algn="l">
                        <a:spcBef>
                          <a:spcPts val="0"/>
                        </a:spcBef>
                        <a:spcAft>
                          <a:spcPts val="0"/>
                        </a:spcAft>
                        <a:buNone/>
                      </a:pPr>
                      <a:r>
                        <a:rPr lang="en-US"/>
                        <a:t>2 per day </a:t>
                      </a:r>
                      <a:endParaRPr/>
                    </a:p>
                  </a:txBody>
                  <a:tcPr marT="91425" marB="91425" marR="91425" marL="91425"/>
                </a:tc>
              </a:tr>
              <a:tr h="381000">
                <a:tc>
                  <a:txBody>
                    <a:bodyPr/>
                    <a:lstStyle/>
                    <a:p>
                      <a:pPr indent="0" lvl="0" marL="0" rtl="0" algn="l">
                        <a:spcBef>
                          <a:spcPts val="0"/>
                        </a:spcBef>
                        <a:spcAft>
                          <a:spcPts val="0"/>
                        </a:spcAft>
                        <a:buNone/>
                      </a:pPr>
                      <a:r>
                        <a:rPr lang="en-US"/>
                        <a:t>average likes </a:t>
                      </a:r>
                      <a:endParaRPr/>
                    </a:p>
                  </a:txBody>
                  <a:tcPr marT="91425" marB="91425" marR="91425" marL="91425"/>
                </a:tc>
                <a:tc>
                  <a:txBody>
                    <a:bodyPr/>
                    <a:lstStyle/>
                    <a:p>
                      <a:pPr indent="0" lvl="0" marL="0" rtl="0" algn="l">
                        <a:spcBef>
                          <a:spcPts val="0"/>
                        </a:spcBef>
                        <a:spcAft>
                          <a:spcPts val="0"/>
                        </a:spcAft>
                        <a:buNone/>
                      </a:pPr>
                      <a:r>
                        <a:rPr lang="en-US"/>
                        <a:t>average of 1,300 likes per post </a:t>
                      </a:r>
                      <a:endParaRPr/>
                    </a:p>
                  </a:txBody>
                  <a:tcPr marT="91425" marB="91425" marR="91425" marL="91425"/>
                </a:tc>
                <a:tc>
                  <a:txBody>
                    <a:bodyPr/>
                    <a:lstStyle/>
                    <a:p>
                      <a:pPr indent="0" lvl="0" marL="0" rtl="0" algn="l">
                        <a:spcBef>
                          <a:spcPts val="0"/>
                        </a:spcBef>
                        <a:spcAft>
                          <a:spcPts val="0"/>
                        </a:spcAft>
                        <a:buNone/>
                      </a:pPr>
                      <a:r>
                        <a:rPr lang="en-US"/>
                        <a:t>3 likes per post </a:t>
                      </a:r>
                      <a:endParaRPr/>
                    </a:p>
                  </a:txBody>
                  <a:tcPr marT="91425" marB="91425" marR="91425" marL="91425"/>
                </a:tc>
              </a:tr>
              <a:tr h="381000">
                <a:tc>
                  <a:txBody>
                    <a:bodyPr/>
                    <a:lstStyle/>
                    <a:p>
                      <a:pPr indent="0" lvl="0" marL="0" rtl="0" algn="l">
                        <a:spcBef>
                          <a:spcPts val="0"/>
                        </a:spcBef>
                        <a:spcAft>
                          <a:spcPts val="0"/>
                        </a:spcAft>
                        <a:buNone/>
                      </a:pPr>
                      <a:r>
                        <a:rPr lang="en-US"/>
                        <a:t>average shares </a:t>
                      </a:r>
                      <a:endParaRPr/>
                    </a:p>
                  </a:txBody>
                  <a:tcPr marT="91425" marB="91425" marR="91425" marL="91425"/>
                </a:tc>
                <a:tc>
                  <a:txBody>
                    <a:bodyPr/>
                    <a:lstStyle/>
                    <a:p>
                      <a:pPr indent="0" lvl="0" marL="0" rtl="0" algn="l">
                        <a:spcBef>
                          <a:spcPts val="0"/>
                        </a:spcBef>
                        <a:spcAft>
                          <a:spcPts val="0"/>
                        </a:spcAft>
                        <a:buNone/>
                      </a:pPr>
                      <a:r>
                        <a:rPr lang="en-US"/>
                        <a:t>284 shares per post </a:t>
                      </a:r>
                      <a:endParaRPr/>
                    </a:p>
                  </a:txBody>
                  <a:tcPr marT="91425" marB="91425" marR="91425" marL="91425"/>
                </a:tc>
                <a:tc>
                  <a:txBody>
                    <a:bodyPr/>
                    <a:lstStyle/>
                    <a:p>
                      <a:pPr indent="0" lvl="0" marL="0" rtl="0" algn="l">
                        <a:spcBef>
                          <a:spcPts val="0"/>
                        </a:spcBef>
                        <a:spcAft>
                          <a:spcPts val="0"/>
                        </a:spcAft>
                        <a:buNone/>
                      </a:pPr>
                      <a:r>
                        <a:rPr lang="en-US"/>
                        <a:t>no shares </a:t>
                      </a:r>
                      <a:endParaRPr/>
                    </a:p>
                  </a:txBody>
                  <a:tcPr marT="91425" marB="91425" marR="91425" marL="91425"/>
                </a:tc>
              </a:tr>
              <a:tr h="381000">
                <a:tc>
                  <a:txBody>
                    <a:bodyPr/>
                    <a:lstStyle/>
                    <a:p>
                      <a:pPr indent="0" lvl="0" marL="0" rtl="0" algn="l">
                        <a:spcBef>
                          <a:spcPts val="0"/>
                        </a:spcBef>
                        <a:spcAft>
                          <a:spcPts val="0"/>
                        </a:spcAft>
                        <a:buNone/>
                      </a:pPr>
                      <a:r>
                        <a:rPr lang="en-US"/>
                        <a:t>average comments </a:t>
                      </a:r>
                      <a:endParaRPr/>
                    </a:p>
                  </a:txBody>
                  <a:tcPr marT="91425" marB="91425" marR="91425" marL="91425"/>
                </a:tc>
                <a:tc>
                  <a:txBody>
                    <a:bodyPr/>
                    <a:lstStyle/>
                    <a:p>
                      <a:pPr indent="0" lvl="0" marL="0" rtl="0" algn="l">
                        <a:spcBef>
                          <a:spcPts val="0"/>
                        </a:spcBef>
                        <a:spcAft>
                          <a:spcPts val="0"/>
                        </a:spcAft>
                        <a:buNone/>
                      </a:pPr>
                      <a:r>
                        <a:rPr lang="en-US"/>
                        <a:t>3 comments per post </a:t>
                      </a:r>
                      <a:endParaRPr/>
                    </a:p>
                  </a:txBody>
                  <a:tcPr marT="91425" marB="91425" marR="91425" marL="91425"/>
                </a:tc>
                <a:tc>
                  <a:txBody>
                    <a:bodyPr/>
                    <a:lstStyle/>
                    <a:p>
                      <a:pPr indent="0" lvl="0" marL="0" rtl="0" algn="l">
                        <a:spcBef>
                          <a:spcPts val="0"/>
                        </a:spcBef>
                        <a:spcAft>
                          <a:spcPts val="0"/>
                        </a:spcAft>
                        <a:buNone/>
                      </a:pPr>
                      <a:r>
                        <a:rPr lang="en-US"/>
                        <a:t>non </a:t>
                      </a:r>
                      <a:endParaRPr/>
                    </a:p>
                  </a:txBody>
                  <a:tcPr marT="91425" marB="91425" marR="91425" marL="91425"/>
                </a:tc>
              </a:tr>
              <a:tr h="381000">
                <a:tc>
                  <a:txBody>
                    <a:bodyPr/>
                    <a:lstStyle/>
                    <a:p>
                      <a:pPr indent="0" lvl="0" marL="0" rtl="0" algn="l">
                        <a:spcBef>
                          <a:spcPts val="0"/>
                        </a:spcBef>
                        <a:spcAft>
                          <a:spcPts val="0"/>
                        </a:spcAft>
                        <a:buNone/>
                      </a:pPr>
                      <a:r>
                        <a:rPr lang="en-US"/>
                        <a:t>paid content </a:t>
                      </a:r>
                      <a:endParaRPr/>
                    </a:p>
                  </a:txBody>
                  <a:tcPr marT="91425" marB="91425" marR="91425" marL="91425"/>
                </a:tc>
                <a:tc>
                  <a:txBody>
                    <a:bodyPr/>
                    <a:lstStyle/>
                    <a:p>
                      <a:pPr indent="0" lvl="0" marL="0" rtl="0" algn="l">
                        <a:spcBef>
                          <a:spcPts val="0"/>
                        </a:spcBef>
                        <a:spcAft>
                          <a:spcPts val="0"/>
                        </a:spcAft>
                        <a:buNone/>
                      </a:pPr>
                      <a:r>
                        <a:rPr lang="en-US"/>
                        <a:t>no </a:t>
                      </a:r>
                      <a:endParaRPr/>
                    </a:p>
                  </a:txBody>
                  <a:tcPr marT="91425" marB="91425" marR="91425" marL="91425"/>
                </a:tc>
                <a:tc>
                  <a:txBody>
                    <a:bodyPr/>
                    <a:lstStyle/>
                    <a:p>
                      <a:pPr indent="0" lvl="0" marL="0" rtl="0" algn="l">
                        <a:spcBef>
                          <a:spcPts val="0"/>
                        </a:spcBef>
                        <a:spcAft>
                          <a:spcPts val="0"/>
                        </a:spcAft>
                        <a:buNone/>
                      </a:pPr>
                      <a:r>
                        <a:rPr lang="en-US"/>
                        <a:t>no comments </a:t>
                      </a:r>
                      <a:endParaRPr/>
                    </a:p>
                  </a:txBody>
                  <a:tcPr marT="91425" marB="91425" marR="91425" marL="91425"/>
                </a:tc>
              </a:tr>
              <a:tr h="381000">
                <a:tc>
                  <a:txBody>
                    <a:bodyPr/>
                    <a:lstStyle/>
                    <a:p>
                      <a:pPr indent="0" lvl="0" marL="0" rtl="0" algn="l">
                        <a:spcBef>
                          <a:spcPts val="0"/>
                        </a:spcBef>
                        <a:spcAft>
                          <a:spcPts val="0"/>
                        </a:spcAft>
                        <a:buNone/>
                      </a:pPr>
                      <a:r>
                        <a:rPr lang="en-US"/>
                        <a:t>types of content </a:t>
                      </a:r>
                      <a:endParaRPr/>
                    </a:p>
                  </a:txBody>
                  <a:tcPr marT="91425" marB="91425" marR="91425" marL="91425"/>
                </a:tc>
                <a:tc>
                  <a:txBody>
                    <a:bodyPr/>
                    <a:lstStyle/>
                    <a:p>
                      <a:pPr indent="0" lvl="0" marL="0" rtl="0" algn="l">
                        <a:spcBef>
                          <a:spcPts val="0"/>
                        </a:spcBef>
                        <a:spcAft>
                          <a:spcPts val="0"/>
                        </a:spcAft>
                        <a:buNone/>
                      </a:pPr>
                      <a:r>
                        <a:rPr lang="en-US"/>
                        <a:t>informative</a:t>
                      </a:r>
                      <a:r>
                        <a:rPr lang="en-US"/>
                        <a:t> and promotional </a:t>
                      </a:r>
                      <a:endParaRPr/>
                    </a:p>
                  </a:txBody>
                  <a:tcPr marT="91425" marB="91425" marR="91425" marL="91425"/>
                </a:tc>
                <a:tc>
                  <a:txBody>
                    <a:bodyPr/>
                    <a:lstStyle/>
                    <a:p>
                      <a:pPr indent="0" lvl="0" marL="0" rtl="0" algn="l">
                        <a:spcBef>
                          <a:spcPts val="0"/>
                        </a:spcBef>
                        <a:spcAft>
                          <a:spcPts val="0"/>
                        </a:spcAft>
                        <a:buNone/>
                      </a:pPr>
                      <a:r>
                        <a:rPr lang="en-US"/>
                        <a:t>promotional and informative </a:t>
                      </a:r>
                      <a:endParaRPr/>
                    </a:p>
                  </a:txBody>
                  <a:tcPr marT="91425" marB="91425" marR="91425" marL="91425"/>
                </a:tc>
              </a:tr>
              <a:tr h="381000">
                <a:tc>
                  <a:txBody>
                    <a:bodyPr/>
                    <a:lstStyle/>
                    <a:p>
                      <a:pPr indent="0" lvl="0" marL="0" rtl="0" algn="l">
                        <a:spcBef>
                          <a:spcPts val="0"/>
                        </a:spcBef>
                        <a:spcAft>
                          <a:spcPts val="0"/>
                        </a:spcAft>
                        <a:buNone/>
                      </a:pPr>
                      <a:r>
                        <a:rPr lang="en-US"/>
                        <a:t>tone of voice </a:t>
                      </a:r>
                      <a:endParaRPr/>
                    </a:p>
                  </a:txBody>
                  <a:tcPr marT="91425" marB="91425" marR="91425" marL="91425"/>
                </a:tc>
                <a:tc>
                  <a:txBody>
                    <a:bodyPr/>
                    <a:lstStyle/>
                    <a:p>
                      <a:pPr indent="0" lvl="0" marL="0" rtl="0" algn="l">
                        <a:spcBef>
                          <a:spcPts val="0"/>
                        </a:spcBef>
                        <a:spcAft>
                          <a:spcPts val="0"/>
                        </a:spcAft>
                        <a:buNone/>
                      </a:pPr>
                      <a:r>
                        <a:rPr lang="en-US"/>
                        <a:t>persuasive and informative </a:t>
                      </a:r>
                      <a:endParaRPr/>
                    </a:p>
                  </a:txBody>
                  <a:tcPr marT="91425" marB="91425" marR="91425" marL="91425"/>
                </a:tc>
                <a:tc>
                  <a:txBody>
                    <a:bodyPr/>
                    <a:lstStyle/>
                    <a:p>
                      <a:pPr indent="0" lvl="0" marL="0" rtl="0" algn="l">
                        <a:spcBef>
                          <a:spcPts val="0"/>
                        </a:spcBef>
                        <a:spcAft>
                          <a:spcPts val="0"/>
                        </a:spcAft>
                        <a:buNone/>
                      </a:pPr>
                      <a:r>
                        <a:rPr lang="en-US"/>
                        <a:t>persuasive and informative </a:t>
                      </a:r>
                      <a:endParaRPr/>
                    </a:p>
                  </a:txBody>
                  <a:tcPr marT="91425" marB="91425" marR="91425" marL="91425"/>
                </a:tc>
              </a:tr>
              <a:tr h="381000">
                <a:tc>
                  <a:txBody>
                    <a:bodyPr/>
                    <a:lstStyle/>
                    <a:p>
                      <a:pPr indent="0" lvl="0" marL="0" rtl="0" algn="l">
                        <a:spcBef>
                          <a:spcPts val="0"/>
                        </a:spcBef>
                        <a:spcAft>
                          <a:spcPts val="0"/>
                        </a:spcAft>
                        <a:buNone/>
                      </a:pPr>
                      <a:r>
                        <a:rPr lang="en-US"/>
                        <a:t>CTA </a:t>
                      </a:r>
                      <a:endParaRPr/>
                    </a:p>
                  </a:txBody>
                  <a:tcPr marT="91425" marB="91425" marR="91425" marL="91425"/>
                </a:tc>
                <a:tc>
                  <a:txBody>
                    <a:bodyPr/>
                    <a:lstStyle/>
                    <a:p>
                      <a:pPr indent="0" lvl="0" marL="0" rtl="0" algn="l">
                        <a:spcBef>
                          <a:spcPts val="0"/>
                        </a:spcBef>
                        <a:spcAft>
                          <a:spcPts val="0"/>
                        </a:spcAft>
                        <a:buNone/>
                      </a:pPr>
                      <a:r>
                        <a:rPr lang="en-US"/>
                        <a:t>go to whatsapp</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comments on replies </a:t>
                      </a:r>
                      <a:endParaRPr/>
                    </a:p>
                  </a:txBody>
                  <a:tcPr marT="91425" marB="91425" marR="91425" marL="91425"/>
                </a:tc>
                <a:tc>
                  <a:txBody>
                    <a:bodyPr/>
                    <a:lstStyle/>
                    <a:p>
                      <a:pPr indent="0" lvl="0" marL="0" rtl="0" algn="l">
                        <a:spcBef>
                          <a:spcPts val="0"/>
                        </a:spcBef>
                        <a:spcAft>
                          <a:spcPts val="0"/>
                        </a:spcAft>
                        <a:buNone/>
                      </a:pPr>
                      <a:r>
                        <a:rPr lang="en-US"/>
                        <a:t>doesn't</a:t>
                      </a:r>
                      <a:r>
                        <a:rPr lang="en-US"/>
                        <a:t> reply to comments </a:t>
                      </a:r>
                      <a:endParaRPr/>
                    </a:p>
                  </a:txBody>
                  <a:tcPr marT="91425" marB="91425" marR="91425" marL="91425"/>
                </a:tc>
                <a:tc>
                  <a:txBody>
                    <a:bodyPr/>
                    <a:lstStyle/>
                    <a:p>
                      <a:pPr indent="0" lvl="0" marL="0" rtl="0" algn="l">
                        <a:spcBef>
                          <a:spcPts val="0"/>
                        </a:spcBef>
                        <a:spcAft>
                          <a:spcPts val="0"/>
                        </a:spcAft>
                        <a:buNone/>
                      </a:pPr>
                      <a:r>
                        <a:rPr lang="en-US"/>
                        <a:t>no comments </a:t>
                      </a:r>
                      <a:endParaRPr/>
                    </a:p>
                  </a:txBody>
                  <a:tcPr marT="91425" marB="91425" marR="91425" marL="91425"/>
                </a:tc>
              </a:tr>
              <a:tr h="381000">
                <a:tc>
                  <a:txBody>
                    <a:bodyPr/>
                    <a:lstStyle/>
                    <a:p>
                      <a:pPr indent="0" lvl="0" marL="0" rtl="0" algn="l">
                        <a:spcBef>
                          <a:spcPts val="0"/>
                        </a:spcBef>
                        <a:spcAft>
                          <a:spcPts val="0"/>
                        </a:spcAft>
                        <a:buNone/>
                      </a:pPr>
                      <a:r>
                        <a:rPr lang="en-US"/>
                        <a:t>designs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c>
                  <a:txBody>
                    <a:bodyPr/>
                    <a:lstStyle/>
                    <a:p>
                      <a:pPr indent="0" lvl="0" marL="0" rtl="0" algn="l">
                        <a:spcBef>
                          <a:spcPts val="0"/>
                        </a:spcBef>
                        <a:spcAft>
                          <a:spcPts val="0"/>
                        </a:spcAft>
                        <a:buNone/>
                      </a:pPr>
                      <a:r>
                        <a:rPr lang="en-US"/>
                        <a:t>non </a:t>
                      </a:r>
                      <a:endParaRPr/>
                    </a:p>
                  </a:txBody>
                  <a:tcPr marT="91425" marB="91425" marR="91425" marL="91425"/>
                </a:tc>
              </a:tr>
              <a:tr h="381000">
                <a:tc>
                  <a:txBody>
                    <a:bodyPr/>
                    <a:lstStyle/>
                    <a:p>
                      <a:pPr indent="0" lvl="0" marL="0" rtl="0" algn="l">
                        <a:spcBef>
                          <a:spcPts val="0"/>
                        </a:spcBef>
                        <a:spcAft>
                          <a:spcPts val="0"/>
                        </a:spcAft>
                        <a:buNone/>
                      </a:pPr>
                      <a:r>
                        <a:rPr lang="en-US"/>
                        <a:t>identity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informative </a:t>
                      </a:r>
                      <a:endParaRPr/>
                    </a:p>
                  </a:txBody>
                  <a:tcPr marT="91425" marB="91425" marR="91425" marL="91425"/>
                </a:tc>
              </a:tr>
              <a:tr h="381000">
                <a:tc>
                  <a:txBody>
                    <a:bodyPr/>
                    <a:lstStyle/>
                    <a:p>
                      <a:pPr indent="0" lvl="0" marL="0" rtl="0" algn="l">
                        <a:spcBef>
                          <a:spcPts val="0"/>
                        </a:spcBef>
                        <a:spcAft>
                          <a:spcPts val="0"/>
                        </a:spcAft>
                        <a:buNone/>
                      </a:pPr>
                      <a:r>
                        <a:rPr lang="en-US"/>
                        <a:t>strengths</a:t>
                      </a:r>
                      <a:r>
                        <a:rPr lang="en-US"/>
                        <a:t> </a:t>
                      </a:r>
                      <a:endParaRPr/>
                    </a:p>
                  </a:txBody>
                  <a:tcPr marT="91425" marB="91425" marR="91425" marL="91425"/>
                </a:tc>
                <a:tc>
                  <a:txBody>
                    <a:bodyPr/>
                    <a:lstStyle/>
                    <a:p>
                      <a:pPr indent="0" lvl="0" marL="0" rtl="0" algn="l">
                        <a:spcBef>
                          <a:spcPts val="0"/>
                        </a:spcBef>
                        <a:spcAft>
                          <a:spcPts val="0"/>
                        </a:spcAft>
                        <a:buNone/>
                      </a:pPr>
                      <a:r>
                        <a:rPr lang="en-US"/>
                        <a:t>they post content that people want to see </a:t>
                      </a:r>
                      <a:endParaRPr/>
                    </a:p>
                  </a:txBody>
                  <a:tcPr marT="91425" marB="91425" marR="91425" marL="91425"/>
                </a:tc>
                <a:tc>
                  <a:txBody>
                    <a:bodyPr/>
                    <a:lstStyle/>
                    <a:p>
                      <a:pPr indent="0" lvl="0" marL="0" rtl="0" algn="l">
                        <a:spcBef>
                          <a:spcPts val="0"/>
                        </a:spcBef>
                        <a:spcAft>
                          <a:spcPts val="0"/>
                        </a:spcAft>
                        <a:buNone/>
                      </a:pPr>
                      <a:r>
                        <a:rPr lang="en-US"/>
                        <a:t>posting regularly </a:t>
                      </a:r>
                      <a:endParaRPr/>
                    </a:p>
                  </a:txBody>
                  <a:tcPr marT="91425" marB="91425" marR="91425" marL="91425"/>
                </a:tc>
              </a:tr>
              <a:tr h="381000">
                <a:tc>
                  <a:txBody>
                    <a:bodyPr/>
                    <a:lstStyle/>
                    <a:p>
                      <a:pPr indent="0" lvl="0" marL="0" rtl="0" algn="l">
                        <a:spcBef>
                          <a:spcPts val="0"/>
                        </a:spcBef>
                        <a:spcAft>
                          <a:spcPts val="0"/>
                        </a:spcAft>
                        <a:buNone/>
                      </a:pPr>
                      <a:r>
                        <a:rPr lang="en-US"/>
                        <a:t>weaknesses</a:t>
                      </a:r>
                      <a:r>
                        <a:rPr lang="en-US"/>
                        <a:t> </a:t>
                      </a:r>
                      <a:endParaRPr/>
                    </a:p>
                  </a:txBody>
                  <a:tcPr marT="91425" marB="91425" marR="91425" marL="91425"/>
                </a:tc>
                <a:tc>
                  <a:txBody>
                    <a:bodyPr/>
                    <a:lstStyle/>
                    <a:p>
                      <a:pPr indent="0" lvl="0" marL="0" rtl="0" algn="l">
                        <a:spcBef>
                          <a:spcPts val="0"/>
                        </a:spcBef>
                        <a:spcAft>
                          <a:spcPts val="0"/>
                        </a:spcAft>
                        <a:buNone/>
                      </a:pPr>
                      <a:r>
                        <a:rPr lang="en-US"/>
                        <a:t>the content is not engaging </a:t>
                      </a:r>
                      <a:endParaRPr/>
                    </a:p>
                  </a:txBody>
                  <a:tcPr marT="91425" marB="91425" marR="91425" marL="91425"/>
                </a:tc>
                <a:tc>
                  <a:txBody>
                    <a:bodyPr/>
                    <a:lstStyle/>
                    <a:p>
                      <a:pPr indent="0" lvl="0" marL="0" rtl="0" algn="l">
                        <a:spcBef>
                          <a:spcPts val="0"/>
                        </a:spcBef>
                        <a:spcAft>
                          <a:spcPts val="0"/>
                        </a:spcAft>
                        <a:buNone/>
                      </a:pPr>
                      <a:r>
                        <a:rPr lang="en-US"/>
                        <a:t>no reels and no trends content </a:t>
                      </a:r>
                      <a:endParaRPr/>
                    </a:p>
                  </a:txBody>
                  <a:tcPr marT="91425" marB="91425" marR="91425" marL="91425"/>
                </a:tc>
              </a:tr>
            </a:tbl>
          </a:graphicData>
        </a:graphic>
      </p:graphicFrame>
      <p:sp>
        <p:nvSpPr>
          <p:cNvPr id="196" name="Google Shape;196;g30a7f4720bd_3_55"/>
          <p:cNvSpPr txBox="1"/>
          <p:nvPr/>
        </p:nvSpPr>
        <p:spPr>
          <a:xfrm>
            <a:off x="952500" y="208100"/>
            <a:ext cx="150867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200">
                <a:solidFill>
                  <a:srgbClr val="FFBC4F"/>
                </a:solidFill>
                <a:latin typeface="Roboto"/>
                <a:ea typeface="Roboto"/>
                <a:cs typeface="Roboto"/>
                <a:sym typeface="Roboto"/>
              </a:rPr>
              <a:t>C</a:t>
            </a:r>
            <a:r>
              <a:rPr lang="en-US" sz="6200">
                <a:solidFill>
                  <a:srgbClr val="FFBC4F"/>
                </a:solidFill>
                <a:latin typeface="Roboto"/>
                <a:ea typeface="Roboto"/>
                <a:cs typeface="Roboto"/>
                <a:sym typeface="Roboto"/>
              </a:rPr>
              <a:t>ompetitor analysis: </a:t>
            </a:r>
            <a:r>
              <a:rPr lang="en-US" sz="6200">
                <a:solidFill>
                  <a:srgbClr val="FFBC4F"/>
                </a:solidFill>
                <a:latin typeface="Roboto"/>
                <a:ea typeface="Roboto"/>
                <a:cs typeface="Roboto"/>
                <a:sym typeface="Roboto"/>
              </a:rPr>
              <a:t>Instagram</a:t>
            </a:r>
            <a:r>
              <a:rPr lang="en-US" sz="6200">
                <a:solidFill>
                  <a:srgbClr val="FFBC4F"/>
                </a:solidFill>
                <a:latin typeface="Roboto"/>
                <a:ea typeface="Roboto"/>
                <a:cs typeface="Roboto"/>
                <a:sym typeface="Roboto"/>
              </a:rPr>
              <a:t>  </a:t>
            </a:r>
            <a:endParaRPr sz="6200">
              <a:solidFill>
                <a:srgbClr val="FFBC4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0a7f4720bd_3_61"/>
          <p:cNvSpPr txBox="1"/>
          <p:nvPr>
            <p:ph idx="12" type="sldNum"/>
          </p:nvPr>
        </p:nvSpPr>
        <p:spPr>
          <a:xfrm>
            <a:off x="13167361" y="9566910"/>
            <a:ext cx="4206300" cy="2772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02" name="Google Shape;202;g30a7f4720bd_3_61"/>
          <p:cNvGraphicFramePr/>
          <p:nvPr/>
        </p:nvGraphicFramePr>
        <p:xfrm>
          <a:off x="952500" y="1333500"/>
          <a:ext cx="3000000" cy="3000000"/>
        </p:xfrm>
        <a:graphic>
          <a:graphicData uri="http://schemas.openxmlformats.org/drawingml/2006/table">
            <a:tbl>
              <a:tblPr>
                <a:noFill/>
                <a:tableStyleId>{141C9949-C324-460B-8416-0640C73CB699}</a:tableStyleId>
              </a:tblPr>
              <a:tblGrid>
                <a:gridCol w="5461000"/>
                <a:gridCol w="5461000"/>
                <a:gridCol w="5461000"/>
              </a:tblGrid>
              <a:tr h="381000">
                <a:tc>
                  <a:txBody>
                    <a:bodyPr/>
                    <a:lstStyle/>
                    <a:p>
                      <a:pPr indent="0" lvl="0" marL="0" rtl="0" algn="l">
                        <a:spcBef>
                          <a:spcPts val="0"/>
                        </a:spcBef>
                        <a:spcAft>
                          <a:spcPts val="0"/>
                        </a:spcAft>
                        <a:buNone/>
                      </a:pPr>
                      <a:r>
                        <a:rPr lang="en-US"/>
                        <a:t>page name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rgbClr val="FFBC4F"/>
                          </a:solidFill>
                        </a:rPr>
                        <a:t>smsma book store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rgbClr val="FFBC4F"/>
                          </a:solidFill>
                        </a:rPr>
                        <a:t>aseer elkotob </a:t>
                      </a:r>
                      <a:endParaRPr/>
                    </a:p>
                  </a:txBody>
                  <a:tcPr marT="91425" marB="91425" marR="91425" marL="91425"/>
                </a:tc>
              </a:tr>
              <a:tr h="381000">
                <a:tc>
                  <a:txBody>
                    <a:bodyPr/>
                    <a:lstStyle/>
                    <a:p>
                      <a:pPr indent="0" lvl="0" marL="0" rtl="0" algn="l">
                        <a:spcBef>
                          <a:spcPts val="0"/>
                        </a:spcBef>
                        <a:spcAft>
                          <a:spcPts val="0"/>
                        </a:spcAft>
                        <a:buNone/>
                      </a:pPr>
                      <a:r>
                        <a:rPr lang="en-US"/>
                        <a:t>followers </a:t>
                      </a:r>
                      <a:endParaRPr/>
                    </a:p>
                  </a:txBody>
                  <a:tcPr marT="91425" marB="91425" marR="91425" marL="91425"/>
                </a:tc>
                <a:tc>
                  <a:txBody>
                    <a:bodyPr/>
                    <a:lstStyle/>
                    <a:p>
                      <a:pPr indent="0" lvl="0" marL="0" rtl="0" algn="l">
                        <a:spcBef>
                          <a:spcPts val="0"/>
                        </a:spcBef>
                        <a:spcAft>
                          <a:spcPts val="0"/>
                        </a:spcAft>
                        <a:buNone/>
                      </a:pPr>
                      <a:r>
                        <a:rPr lang="en-US"/>
                        <a:t>19.7 k </a:t>
                      </a:r>
                      <a:endParaRPr/>
                    </a:p>
                  </a:txBody>
                  <a:tcPr marT="91425" marB="91425" marR="91425" marL="91425"/>
                </a:tc>
                <a:tc>
                  <a:txBody>
                    <a:bodyPr/>
                    <a:lstStyle/>
                    <a:p>
                      <a:pPr indent="0" lvl="0" marL="0" rtl="0" algn="l">
                        <a:spcBef>
                          <a:spcPts val="0"/>
                        </a:spcBef>
                        <a:spcAft>
                          <a:spcPts val="0"/>
                        </a:spcAft>
                        <a:buNone/>
                      </a:pPr>
                      <a:r>
                        <a:rPr lang="en-US"/>
                        <a:t>269.9 k </a:t>
                      </a:r>
                      <a:endParaRPr/>
                    </a:p>
                  </a:txBody>
                  <a:tcPr marT="91425" marB="91425" marR="91425" marL="91425"/>
                </a:tc>
              </a:tr>
              <a:tr h="381000">
                <a:tc>
                  <a:txBody>
                    <a:bodyPr/>
                    <a:lstStyle/>
                    <a:p>
                      <a:pPr indent="0" lvl="0" marL="0" rtl="0" algn="l">
                        <a:spcBef>
                          <a:spcPts val="0"/>
                        </a:spcBef>
                        <a:spcAft>
                          <a:spcPts val="0"/>
                        </a:spcAft>
                        <a:buNone/>
                      </a:pPr>
                      <a:r>
                        <a:rPr lang="en-US"/>
                        <a:t>description </a:t>
                      </a:r>
                      <a:endParaRPr/>
                    </a:p>
                  </a:txBody>
                  <a:tcPr marT="91425" marB="91425" marR="91425" marL="91425"/>
                </a:tc>
                <a:tc>
                  <a:txBody>
                    <a:bodyPr/>
                    <a:lstStyle/>
                    <a:p>
                      <a:pPr indent="0" lvl="0" marL="0" rtl="0" algn="l">
                        <a:spcBef>
                          <a:spcPts val="0"/>
                        </a:spcBef>
                        <a:spcAft>
                          <a:spcPts val="0"/>
                        </a:spcAft>
                        <a:buNone/>
                      </a:pPr>
                      <a:r>
                        <a:rPr lang="en-US"/>
                        <a:t>all original books </a:t>
                      </a:r>
                      <a:endParaRPr/>
                    </a:p>
                  </a:txBody>
                  <a:tcPr marT="91425" marB="91425" marR="91425" marL="91425"/>
                </a:tc>
                <a:tc>
                  <a:txBody>
                    <a:bodyPr/>
                    <a:lstStyle/>
                    <a:p>
                      <a:pPr indent="0" lvl="0" marL="0" rtl="1" algn="r">
                        <a:spcBef>
                          <a:spcPts val="0"/>
                        </a:spcBef>
                        <a:spcAft>
                          <a:spcPts val="0"/>
                        </a:spcAft>
                        <a:buNone/>
                      </a:pPr>
                      <a:r>
                        <a:rPr lang="en-US"/>
                        <a:t>نضيف حياة جديدة للكتب </a:t>
                      </a:r>
                      <a:endParaRPr/>
                    </a:p>
                  </a:txBody>
                  <a:tcPr marT="91425" marB="91425" marR="91425" marL="91425"/>
                </a:tc>
              </a:tr>
              <a:tr h="381000">
                <a:tc>
                  <a:txBody>
                    <a:bodyPr/>
                    <a:lstStyle/>
                    <a:p>
                      <a:pPr indent="0" lvl="0" marL="0" rtl="0" algn="l">
                        <a:spcBef>
                          <a:spcPts val="0"/>
                        </a:spcBef>
                        <a:spcAft>
                          <a:spcPts val="0"/>
                        </a:spcAft>
                        <a:buNone/>
                      </a:pPr>
                      <a:r>
                        <a:rPr lang="en-US"/>
                        <a:t>links </a:t>
                      </a:r>
                      <a:endParaRPr/>
                    </a:p>
                  </a:txBody>
                  <a:tcPr marT="91425" marB="91425" marR="91425" marL="91425"/>
                </a:tc>
                <a:tc>
                  <a:txBody>
                    <a:bodyPr/>
                    <a:lstStyle/>
                    <a:p>
                      <a:pPr indent="0" lvl="0" marL="0" rtl="0" algn="l">
                        <a:spcBef>
                          <a:spcPts val="0"/>
                        </a:spcBef>
                        <a:spcAft>
                          <a:spcPts val="0"/>
                        </a:spcAft>
                        <a:buNone/>
                      </a:pPr>
                      <a:r>
                        <a:rPr lang="en-US"/>
                        <a:t>link to a website and insta </a:t>
                      </a:r>
                      <a:endParaRPr/>
                    </a:p>
                  </a:txBody>
                  <a:tcPr marT="91425" marB="91425" marR="91425" marL="91425"/>
                </a:tc>
                <a:tc>
                  <a:txBody>
                    <a:bodyPr/>
                    <a:lstStyle/>
                    <a:p>
                      <a:pPr indent="0" lvl="0" marL="0" rtl="0" algn="l">
                        <a:spcBef>
                          <a:spcPts val="0"/>
                        </a:spcBef>
                        <a:spcAft>
                          <a:spcPts val="0"/>
                        </a:spcAft>
                        <a:buNone/>
                      </a:pPr>
                      <a:r>
                        <a:rPr lang="en-US"/>
                        <a:t>link to their website </a:t>
                      </a:r>
                      <a:endParaRPr/>
                    </a:p>
                  </a:txBody>
                  <a:tcPr marT="91425" marB="91425" marR="91425" marL="91425"/>
                </a:tc>
              </a:tr>
              <a:tr h="381000">
                <a:tc>
                  <a:txBody>
                    <a:bodyPr/>
                    <a:lstStyle/>
                    <a:p>
                      <a:pPr indent="0" lvl="0" marL="0" rtl="0" algn="l">
                        <a:spcBef>
                          <a:spcPts val="0"/>
                        </a:spcBef>
                        <a:spcAft>
                          <a:spcPts val="0"/>
                        </a:spcAft>
                        <a:buNone/>
                      </a:pPr>
                      <a:r>
                        <a:rPr lang="en-US"/>
                        <a:t>playlist </a:t>
                      </a:r>
                      <a:endParaRPr/>
                    </a:p>
                  </a:txBody>
                  <a:tcPr marT="91425" marB="91425" marR="91425" marL="91425"/>
                </a:tc>
                <a:tc>
                  <a:txBody>
                    <a:bodyPr/>
                    <a:lstStyle/>
                    <a:p>
                      <a:pPr indent="0" lvl="0" marL="0" rtl="0" algn="l">
                        <a:spcBef>
                          <a:spcPts val="0"/>
                        </a:spcBef>
                        <a:spcAft>
                          <a:spcPts val="0"/>
                        </a:spcAft>
                        <a:buNone/>
                      </a:pPr>
                      <a:r>
                        <a:rPr lang="en-US"/>
                        <a:t>offers and unboxing and saudi orders and terror books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pinned reels </a:t>
                      </a:r>
                      <a:endParaRPr/>
                    </a:p>
                  </a:txBody>
                  <a:tcPr marT="91425" marB="91425" marR="91425" marL="91425"/>
                </a:tc>
                <a:tc>
                  <a:txBody>
                    <a:bodyPr/>
                    <a:lstStyle/>
                    <a:p>
                      <a:pPr indent="0" lvl="0" marL="0" rtl="0" algn="l">
                        <a:spcBef>
                          <a:spcPts val="0"/>
                        </a:spcBef>
                        <a:spcAft>
                          <a:spcPts val="0"/>
                        </a:spcAft>
                        <a:buNone/>
                      </a:pPr>
                      <a:r>
                        <a:rPr lang="en-US"/>
                        <a:t>why to but fom them </a:t>
                      </a:r>
                      <a:endParaRPr/>
                    </a:p>
                  </a:txBody>
                  <a:tcPr marT="91425" marB="91425" marR="91425" marL="91425"/>
                </a:tc>
                <a:tc>
                  <a:txBody>
                    <a:bodyPr/>
                    <a:lstStyle/>
                    <a:p>
                      <a:pPr indent="0" lvl="0" marL="0" rtl="0" algn="l">
                        <a:spcBef>
                          <a:spcPts val="0"/>
                        </a:spcBef>
                        <a:spcAft>
                          <a:spcPts val="0"/>
                        </a:spcAft>
                        <a:buNone/>
                      </a:pPr>
                      <a:r>
                        <a:rPr lang="en-US"/>
                        <a:t>their most viral videos </a:t>
                      </a:r>
                      <a:endParaRPr/>
                    </a:p>
                  </a:txBody>
                  <a:tcPr marT="91425" marB="91425" marR="91425" marL="91425"/>
                </a:tc>
              </a:tr>
              <a:tr h="381000">
                <a:tc>
                  <a:txBody>
                    <a:bodyPr/>
                    <a:lstStyle/>
                    <a:p>
                      <a:pPr indent="0" lvl="0" marL="0" rtl="0" algn="l">
                        <a:spcBef>
                          <a:spcPts val="0"/>
                        </a:spcBef>
                        <a:spcAft>
                          <a:spcPts val="0"/>
                        </a:spcAft>
                        <a:buNone/>
                      </a:pPr>
                      <a:r>
                        <a:rPr lang="en-US"/>
                        <a:t>posting frequency </a:t>
                      </a:r>
                      <a:endParaRPr/>
                    </a:p>
                  </a:txBody>
                  <a:tcPr marT="91425" marB="91425" marR="91425" marL="91425"/>
                </a:tc>
                <a:tc>
                  <a:txBody>
                    <a:bodyPr/>
                    <a:lstStyle/>
                    <a:p>
                      <a:pPr indent="0" lvl="0" marL="0" rtl="0" algn="l">
                        <a:spcBef>
                          <a:spcPts val="0"/>
                        </a:spcBef>
                        <a:spcAft>
                          <a:spcPts val="0"/>
                        </a:spcAft>
                        <a:buNone/>
                      </a:pPr>
                      <a:r>
                        <a:rPr lang="en-US"/>
                        <a:t>8 posts a day </a:t>
                      </a:r>
                      <a:endParaRPr/>
                    </a:p>
                  </a:txBody>
                  <a:tcPr marT="91425" marB="91425" marR="91425" marL="91425"/>
                </a:tc>
                <a:tc>
                  <a:txBody>
                    <a:bodyPr/>
                    <a:lstStyle/>
                    <a:p>
                      <a:pPr indent="0" lvl="0" marL="0" rtl="0" algn="l">
                        <a:spcBef>
                          <a:spcPts val="0"/>
                        </a:spcBef>
                        <a:spcAft>
                          <a:spcPts val="0"/>
                        </a:spcAft>
                        <a:buNone/>
                      </a:pPr>
                      <a:r>
                        <a:rPr lang="en-US"/>
                        <a:t>one post per day </a:t>
                      </a:r>
                      <a:endParaRPr/>
                    </a:p>
                  </a:txBody>
                  <a:tcPr marT="91425" marB="91425" marR="91425" marL="91425"/>
                </a:tc>
              </a:tr>
              <a:tr h="381000">
                <a:tc>
                  <a:txBody>
                    <a:bodyPr/>
                    <a:lstStyle/>
                    <a:p>
                      <a:pPr indent="0" lvl="0" marL="0" rtl="0" algn="l">
                        <a:spcBef>
                          <a:spcPts val="0"/>
                        </a:spcBef>
                        <a:spcAft>
                          <a:spcPts val="0"/>
                        </a:spcAft>
                        <a:buNone/>
                      </a:pPr>
                      <a:r>
                        <a:rPr lang="en-US"/>
                        <a:t>average likes </a:t>
                      </a:r>
                      <a:endParaRPr/>
                    </a:p>
                  </a:txBody>
                  <a:tcPr marT="91425" marB="91425" marR="91425" marL="91425"/>
                </a:tc>
                <a:tc>
                  <a:txBody>
                    <a:bodyPr/>
                    <a:lstStyle/>
                    <a:p>
                      <a:pPr indent="0" lvl="0" marL="0" rtl="0" algn="l">
                        <a:spcBef>
                          <a:spcPts val="0"/>
                        </a:spcBef>
                        <a:spcAft>
                          <a:spcPts val="0"/>
                        </a:spcAft>
                        <a:buNone/>
                      </a:pPr>
                      <a:r>
                        <a:rPr lang="en-US"/>
                        <a:t>180 likes per post </a:t>
                      </a:r>
                      <a:endParaRPr/>
                    </a:p>
                  </a:txBody>
                  <a:tcPr marT="91425" marB="91425" marR="91425" marL="91425"/>
                </a:tc>
                <a:tc>
                  <a:txBody>
                    <a:bodyPr/>
                    <a:lstStyle/>
                    <a:p>
                      <a:pPr indent="0" lvl="0" marL="0" rtl="0" algn="l">
                        <a:spcBef>
                          <a:spcPts val="0"/>
                        </a:spcBef>
                        <a:spcAft>
                          <a:spcPts val="0"/>
                        </a:spcAft>
                        <a:buNone/>
                      </a:pPr>
                      <a:r>
                        <a:rPr lang="en-US"/>
                        <a:t>29 perpost </a:t>
                      </a:r>
                      <a:endParaRPr/>
                    </a:p>
                  </a:txBody>
                  <a:tcPr marT="91425" marB="91425" marR="91425" marL="91425"/>
                </a:tc>
              </a:tr>
              <a:tr h="381000">
                <a:tc>
                  <a:txBody>
                    <a:bodyPr/>
                    <a:lstStyle/>
                    <a:p>
                      <a:pPr indent="0" lvl="0" marL="0" rtl="0" algn="l">
                        <a:spcBef>
                          <a:spcPts val="0"/>
                        </a:spcBef>
                        <a:spcAft>
                          <a:spcPts val="0"/>
                        </a:spcAft>
                        <a:buNone/>
                      </a:pPr>
                      <a:r>
                        <a:rPr lang="en-US"/>
                        <a:t>average views </a:t>
                      </a:r>
                      <a:endParaRPr/>
                    </a:p>
                  </a:txBody>
                  <a:tcPr marT="91425" marB="91425" marR="91425" marL="91425"/>
                </a:tc>
                <a:tc>
                  <a:txBody>
                    <a:bodyPr/>
                    <a:lstStyle/>
                    <a:p>
                      <a:pPr indent="0" lvl="0" marL="0" rtl="0" algn="l">
                        <a:spcBef>
                          <a:spcPts val="0"/>
                        </a:spcBef>
                        <a:spcAft>
                          <a:spcPts val="0"/>
                        </a:spcAft>
                        <a:buNone/>
                      </a:pPr>
                      <a:r>
                        <a:rPr lang="en-US"/>
                        <a:t>3200 views per post </a:t>
                      </a:r>
                      <a:endParaRPr/>
                    </a:p>
                  </a:txBody>
                  <a:tcPr marT="91425" marB="91425" marR="91425" marL="91425"/>
                </a:tc>
                <a:tc>
                  <a:txBody>
                    <a:bodyPr/>
                    <a:lstStyle/>
                    <a:p>
                      <a:pPr indent="0" lvl="0" marL="0" rtl="0" algn="l">
                        <a:spcBef>
                          <a:spcPts val="0"/>
                        </a:spcBef>
                        <a:spcAft>
                          <a:spcPts val="0"/>
                        </a:spcAft>
                        <a:buNone/>
                      </a:pPr>
                      <a:r>
                        <a:rPr lang="en-US"/>
                        <a:t>1.3 k </a:t>
                      </a:r>
                      <a:endParaRPr/>
                    </a:p>
                  </a:txBody>
                  <a:tcPr marT="91425" marB="91425" marR="91425" marL="91425"/>
                </a:tc>
              </a:tr>
              <a:tr h="381000">
                <a:tc>
                  <a:txBody>
                    <a:bodyPr/>
                    <a:lstStyle/>
                    <a:p>
                      <a:pPr indent="0" lvl="0" marL="0" rtl="0" algn="l">
                        <a:spcBef>
                          <a:spcPts val="0"/>
                        </a:spcBef>
                        <a:spcAft>
                          <a:spcPts val="0"/>
                        </a:spcAft>
                        <a:buNone/>
                      </a:pPr>
                      <a:r>
                        <a:rPr lang="en-US"/>
                        <a:t>average shares </a:t>
                      </a:r>
                      <a:endParaRPr/>
                    </a:p>
                  </a:txBody>
                  <a:tcPr marT="91425" marB="91425" marR="91425" marL="91425"/>
                </a:tc>
                <a:tc>
                  <a:txBody>
                    <a:bodyPr/>
                    <a:lstStyle/>
                    <a:p>
                      <a:pPr indent="0" lvl="0" marL="0" rtl="0" algn="l">
                        <a:spcBef>
                          <a:spcPts val="0"/>
                        </a:spcBef>
                        <a:spcAft>
                          <a:spcPts val="0"/>
                        </a:spcAft>
                        <a:buNone/>
                      </a:pPr>
                      <a:r>
                        <a:rPr lang="en-US"/>
                        <a:t>33 shares per post </a:t>
                      </a:r>
                      <a:endParaRPr/>
                    </a:p>
                  </a:txBody>
                  <a:tcPr marT="91425" marB="91425" marR="91425" marL="91425"/>
                </a:tc>
                <a:tc>
                  <a:txBody>
                    <a:bodyPr/>
                    <a:lstStyle/>
                    <a:p>
                      <a:pPr indent="0" lvl="0" marL="0" rtl="0" algn="l">
                        <a:spcBef>
                          <a:spcPts val="0"/>
                        </a:spcBef>
                        <a:spcAft>
                          <a:spcPts val="0"/>
                        </a:spcAft>
                        <a:buNone/>
                      </a:pPr>
                      <a:r>
                        <a:rPr lang="en-US"/>
                        <a:t>one per post </a:t>
                      </a:r>
                      <a:endParaRPr/>
                    </a:p>
                  </a:txBody>
                  <a:tcPr marT="91425" marB="91425" marR="91425" marL="91425"/>
                </a:tc>
              </a:tr>
              <a:tr h="381000">
                <a:tc>
                  <a:txBody>
                    <a:bodyPr/>
                    <a:lstStyle/>
                    <a:p>
                      <a:pPr indent="0" lvl="0" marL="0" rtl="0" algn="l">
                        <a:spcBef>
                          <a:spcPts val="0"/>
                        </a:spcBef>
                        <a:spcAft>
                          <a:spcPts val="0"/>
                        </a:spcAft>
                        <a:buNone/>
                      </a:pPr>
                      <a:r>
                        <a:rPr lang="en-US"/>
                        <a:t>average saves </a:t>
                      </a:r>
                      <a:endParaRPr/>
                    </a:p>
                  </a:txBody>
                  <a:tcPr marT="91425" marB="91425" marR="91425" marL="91425"/>
                </a:tc>
                <a:tc>
                  <a:txBody>
                    <a:bodyPr/>
                    <a:lstStyle/>
                    <a:p>
                      <a:pPr indent="0" lvl="0" marL="0" rtl="0" algn="l">
                        <a:spcBef>
                          <a:spcPts val="0"/>
                        </a:spcBef>
                        <a:spcAft>
                          <a:spcPts val="0"/>
                        </a:spcAft>
                        <a:buNone/>
                      </a:pPr>
                      <a:r>
                        <a:rPr lang="en-US"/>
                        <a:t>22 shares per post </a:t>
                      </a:r>
                      <a:endParaRPr/>
                    </a:p>
                  </a:txBody>
                  <a:tcPr marT="91425" marB="91425" marR="91425" marL="91425"/>
                </a:tc>
                <a:tc>
                  <a:txBody>
                    <a:bodyPr/>
                    <a:lstStyle/>
                    <a:p>
                      <a:pPr indent="0" lvl="0" marL="0" rtl="0" algn="l">
                        <a:spcBef>
                          <a:spcPts val="0"/>
                        </a:spcBef>
                        <a:spcAft>
                          <a:spcPts val="0"/>
                        </a:spcAft>
                        <a:buNone/>
                      </a:pPr>
                      <a:r>
                        <a:rPr lang="en-US"/>
                        <a:t>about 4 saves per post </a:t>
                      </a:r>
                      <a:endParaRPr/>
                    </a:p>
                  </a:txBody>
                  <a:tcPr marT="91425" marB="91425" marR="91425" marL="91425"/>
                </a:tc>
              </a:tr>
              <a:tr h="381000">
                <a:tc>
                  <a:txBody>
                    <a:bodyPr/>
                    <a:lstStyle/>
                    <a:p>
                      <a:pPr indent="0" lvl="0" marL="0" rtl="0" algn="l">
                        <a:spcBef>
                          <a:spcPts val="0"/>
                        </a:spcBef>
                        <a:spcAft>
                          <a:spcPts val="0"/>
                        </a:spcAft>
                        <a:buNone/>
                      </a:pPr>
                      <a:r>
                        <a:rPr lang="en-US"/>
                        <a:t>type of content </a:t>
                      </a:r>
                      <a:endParaRPr/>
                    </a:p>
                  </a:txBody>
                  <a:tcPr marT="91425" marB="91425" marR="91425" marL="91425"/>
                </a:tc>
                <a:tc>
                  <a:txBody>
                    <a:bodyPr/>
                    <a:lstStyle/>
                    <a:p>
                      <a:pPr indent="0" lvl="0" marL="0" rtl="0" algn="l">
                        <a:spcBef>
                          <a:spcPts val="0"/>
                        </a:spcBef>
                        <a:spcAft>
                          <a:spcPts val="0"/>
                        </a:spcAft>
                        <a:buNone/>
                      </a:pPr>
                      <a:r>
                        <a:rPr lang="en-US"/>
                        <a:t>mainly promotional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promotional </a:t>
                      </a:r>
                      <a:endParaRPr/>
                    </a:p>
                  </a:txBody>
                  <a:tcPr marT="91425" marB="91425" marR="91425" marL="91425"/>
                </a:tc>
              </a:tr>
              <a:tr h="381000">
                <a:tc>
                  <a:txBody>
                    <a:bodyPr/>
                    <a:lstStyle/>
                    <a:p>
                      <a:pPr indent="0" lvl="0" marL="0" rtl="0" algn="l">
                        <a:spcBef>
                          <a:spcPts val="0"/>
                        </a:spcBef>
                        <a:spcAft>
                          <a:spcPts val="0"/>
                        </a:spcAft>
                        <a:buNone/>
                      </a:pPr>
                      <a:r>
                        <a:rPr lang="en-US"/>
                        <a:t>tone of voice </a:t>
                      </a:r>
                      <a:endParaRPr/>
                    </a:p>
                  </a:txBody>
                  <a:tcPr marT="91425" marB="91425" marR="91425" marL="91425"/>
                </a:tc>
                <a:tc>
                  <a:txBody>
                    <a:bodyPr/>
                    <a:lstStyle/>
                    <a:p>
                      <a:pPr indent="0" lvl="0" marL="0" rtl="0" algn="l">
                        <a:spcBef>
                          <a:spcPts val="0"/>
                        </a:spcBef>
                        <a:spcAft>
                          <a:spcPts val="0"/>
                        </a:spcAft>
                        <a:buNone/>
                      </a:pPr>
                      <a:r>
                        <a:rPr lang="en-US"/>
                        <a:t>trust worthy and authentic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persuasive </a:t>
                      </a:r>
                      <a:endParaRPr/>
                    </a:p>
                  </a:txBody>
                  <a:tcPr marT="91425" marB="91425" marR="91425" marL="91425"/>
                </a:tc>
              </a:tr>
              <a:tr h="381000">
                <a:tc>
                  <a:txBody>
                    <a:bodyPr/>
                    <a:lstStyle/>
                    <a:p>
                      <a:pPr indent="0" lvl="0" marL="0" rtl="0" algn="l">
                        <a:spcBef>
                          <a:spcPts val="0"/>
                        </a:spcBef>
                        <a:spcAft>
                          <a:spcPts val="0"/>
                        </a:spcAft>
                        <a:buNone/>
                      </a:pPr>
                      <a:r>
                        <a:rPr lang="en-US"/>
                        <a:t>CTA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replies to comments </a:t>
                      </a:r>
                      <a:endParaRPr/>
                    </a:p>
                  </a:txBody>
                  <a:tcPr marT="91425" marB="91425" marR="91425" marL="91425"/>
                </a:tc>
                <a:tc>
                  <a:txBody>
                    <a:bodyPr/>
                    <a:lstStyle/>
                    <a:p>
                      <a:pPr indent="0" lvl="0" marL="0" rtl="0" algn="l">
                        <a:spcBef>
                          <a:spcPts val="0"/>
                        </a:spcBef>
                        <a:spcAft>
                          <a:spcPts val="0"/>
                        </a:spcAft>
                        <a:buNone/>
                      </a:pPr>
                      <a:r>
                        <a:rPr lang="en-US"/>
                        <a:t>professional and engaging comments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no replies </a:t>
                      </a:r>
                      <a:endParaRPr/>
                    </a:p>
                  </a:txBody>
                  <a:tcPr marT="91425" marB="91425" marR="91425" marL="91425"/>
                </a:tc>
              </a:tr>
              <a:tr h="381000">
                <a:tc>
                  <a:txBody>
                    <a:bodyPr/>
                    <a:lstStyle/>
                    <a:p>
                      <a:pPr indent="0" lvl="0" marL="0" rtl="0" algn="l">
                        <a:spcBef>
                          <a:spcPts val="0"/>
                        </a:spcBef>
                        <a:spcAft>
                          <a:spcPts val="0"/>
                        </a:spcAft>
                        <a:buNone/>
                      </a:pPr>
                      <a:r>
                        <a:rPr lang="en-US"/>
                        <a:t>designs </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c>
                  <a:txBody>
                    <a:bodyPr/>
                    <a:lstStyle/>
                    <a:p>
                      <a:pPr indent="0" lvl="0" marL="0" rtl="0" algn="l">
                        <a:spcBef>
                          <a:spcPts val="0"/>
                        </a:spcBef>
                        <a:spcAft>
                          <a:spcPts val="0"/>
                        </a:spcAft>
                        <a:buNone/>
                      </a:pPr>
                      <a:r>
                        <a:rPr lang="en-US"/>
                        <a:t>non</a:t>
                      </a:r>
                      <a:endParaRPr/>
                    </a:p>
                  </a:txBody>
                  <a:tcPr marT="91425" marB="91425" marR="91425" marL="91425"/>
                </a:tc>
              </a:tr>
              <a:tr h="381000">
                <a:tc>
                  <a:txBody>
                    <a:bodyPr/>
                    <a:lstStyle/>
                    <a:p>
                      <a:pPr indent="0" lvl="0" marL="0" rtl="0" algn="l">
                        <a:spcBef>
                          <a:spcPts val="0"/>
                        </a:spcBef>
                        <a:spcAft>
                          <a:spcPts val="0"/>
                        </a:spcAft>
                        <a:buNone/>
                      </a:pPr>
                      <a:r>
                        <a:rPr lang="en-US"/>
                        <a:t>identity</a:t>
                      </a:r>
                      <a:r>
                        <a:rPr lang="en-US"/>
                        <a:t> </a:t>
                      </a:r>
                      <a:endParaRPr/>
                    </a:p>
                  </a:txBody>
                  <a:tcPr marT="91425" marB="91425" marR="91425" marL="91425"/>
                </a:tc>
                <a:tc>
                  <a:txBody>
                    <a:bodyPr/>
                    <a:lstStyle/>
                    <a:p>
                      <a:pPr indent="0" lvl="0" marL="0" rtl="0" algn="l">
                        <a:spcBef>
                          <a:spcPts val="0"/>
                        </a:spcBef>
                        <a:spcAft>
                          <a:spcPts val="0"/>
                        </a:spcAft>
                        <a:buNone/>
                      </a:pPr>
                      <a:r>
                        <a:rPr lang="en-US"/>
                        <a:t>authentic warm identity </a:t>
                      </a:r>
                      <a:endParaRPr/>
                    </a:p>
                  </a:txBody>
                  <a:tcPr marT="91425" marB="91425" marR="91425" marL="91425"/>
                </a:tc>
                <a:tc>
                  <a:txBody>
                    <a:bodyPr/>
                    <a:lstStyle/>
                    <a:p>
                      <a:pPr indent="0" lvl="0" marL="0" rtl="0" algn="l">
                        <a:spcBef>
                          <a:spcPts val="0"/>
                        </a:spcBef>
                        <a:spcAft>
                          <a:spcPts val="0"/>
                        </a:spcAft>
                        <a:buNone/>
                      </a:pPr>
                      <a:r>
                        <a:rPr lang="en-US"/>
                        <a:t>authentic </a:t>
                      </a:r>
                      <a:endParaRPr/>
                    </a:p>
                  </a:txBody>
                  <a:tcPr marT="91425" marB="91425" marR="91425" marL="91425"/>
                </a:tc>
              </a:tr>
              <a:tr h="381000">
                <a:tc>
                  <a:txBody>
                    <a:bodyPr/>
                    <a:lstStyle/>
                    <a:p>
                      <a:pPr indent="0" lvl="0" marL="0" rtl="0" algn="l">
                        <a:spcBef>
                          <a:spcPts val="0"/>
                        </a:spcBef>
                        <a:spcAft>
                          <a:spcPts val="0"/>
                        </a:spcAft>
                        <a:buNone/>
                      </a:pPr>
                      <a:r>
                        <a:rPr lang="en-US"/>
                        <a:t>strengths </a:t>
                      </a:r>
                      <a:endParaRPr/>
                    </a:p>
                  </a:txBody>
                  <a:tcPr marT="91425" marB="91425" marR="91425" marL="91425"/>
                </a:tc>
                <a:tc>
                  <a:txBody>
                    <a:bodyPr/>
                    <a:lstStyle/>
                    <a:p>
                      <a:pPr indent="0" lvl="0" marL="0" rtl="0" algn="l">
                        <a:spcBef>
                          <a:spcPts val="0"/>
                        </a:spcBef>
                        <a:spcAft>
                          <a:spcPts val="0"/>
                        </a:spcAft>
                        <a:buNone/>
                      </a:pPr>
                      <a:r>
                        <a:rPr lang="en-US"/>
                        <a:t>they have loyal customers and good influencer marketing posts </a:t>
                      </a:r>
                      <a:endParaRPr/>
                    </a:p>
                  </a:txBody>
                  <a:tcPr marT="91425" marB="91425" marR="91425" marL="91425"/>
                </a:tc>
                <a:tc>
                  <a:txBody>
                    <a:bodyPr/>
                    <a:lstStyle/>
                    <a:p>
                      <a:pPr indent="0" lvl="0" marL="0" rtl="0" algn="l">
                        <a:spcBef>
                          <a:spcPts val="0"/>
                        </a:spcBef>
                        <a:spcAft>
                          <a:spcPts val="0"/>
                        </a:spcAft>
                        <a:buNone/>
                      </a:pPr>
                      <a:r>
                        <a:rPr lang="en-US"/>
                        <a:t>they have stong and well established social media presence </a:t>
                      </a:r>
                      <a:endParaRPr/>
                    </a:p>
                  </a:txBody>
                  <a:tcPr marT="91425" marB="91425" marR="91425" marL="91425"/>
                </a:tc>
              </a:tr>
              <a:tr h="381000">
                <a:tc>
                  <a:txBody>
                    <a:bodyPr/>
                    <a:lstStyle/>
                    <a:p>
                      <a:pPr indent="0" lvl="0" marL="0" rtl="0" algn="l">
                        <a:spcBef>
                          <a:spcPts val="0"/>
                        </a:spcBef>
                        <a:spcAft>
                          <a:spcPts val="0"/>
                        </a:spcAft>
                        <a:buNone/>
                      </a:pPr>
                      <a:r>
                        <a:rPr lang="en-US"/>
                        <a:t>weakenesses </a:t>
                      </a:r>
                      <a:endParaRPr/>
                    </a:p>
                  </a:txBody>
                  <a:tcPr marT="91425" marB="91425" marR="91425" marL="91425"/>
                </a:tc>
                <a:tc>
                  <a:txBody>
                    <a:bodyPr/>
                    <a:lstStyle/>
                    <a:p>
                      <a:pPr indent="0" lvl="0" marL="0" rtl="0" algn="l">
                        <a:spcBef>
                          <a:spcPts val="0"/>
                        </a:spcBef>
                        <a:spcAft>
                          <a:spcPts val="0"/>
                        </a:spcAft>
                        <a:buNone/>
                      </a:pPr>
                      <a:r>
                        <a:rPr lang="en-US"/>
                        <a:t>no diversity in content and the photography quality not good </a:t>
                      </a:r>
                      <a:endParaRPr/>
                    </a:p>
                  </a:txBody>
                  <a:tcPr marT="91425" marB="91425" marR="91425" marL="91425"/>
                </a:tc>
                <a:tc>
                  <a:txBody>
                    <a:bodyPr/>
                    <a:lstStyle/>
                    <a:p>
                      <a:pPr indent="0" lvl="0" marL="0" rtl="0" algn="l">
                        <a:spcBef>
                          <a:spcPts val="0"/>
                        </a:spcBef>
                        <a:spcAft>
                          <a:spcPts val="0"/>
                        </a:spcAft>
                        <a:buNone/>
                      </a:pPr>
                      <a:r>
                        <a:rPr lang="en-US"/>
                        <a:t>no diversity in content and no engaging with the audiance </a:t>
                      </a:r>
                      <a:endParaRPr/>
                    </a:p>
                  </a:txBody>
                  <a:tcPr marT="91425" marB="91425" marR="91425" marL="91425"/>
                </a:tc>
              </a:tr>
            </a:tbl>
          </a:graphicData>
        </a:graphic>
      </p:graphicFrame>
      <p:sp>
        <p:nvSpPr>
          <p:cNvPr id="203" name="Google Shape;203;g30a7f4720bd_3_61"/>
          <p:cNvSpPr txBox="1"/>
          <p:nvPr/>
        </p:nvSpPr>
        <p:spPr>
          <a:xfrm>
            <a:off x="952500" y="208100"/>
            <a:ext cx="150867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200">
                <a:solidFill>
                  <a:srgbClr val="FFBC4F"/>
                </a:solidFill>
                <a:latin typeface="Roboto"/>
                <a:ea typeface="Roboto"/>
                <a:cs typeface="Roboto"/>
                <a:sym typeface="Roboto"/>
              </a:rPr>
              <a:t>C</a:t>
            </a:r>
            <a:r>
              <a:rPr lang="en-US" sz="6200">
                <a:solidFill>
                  <a:srgbClr val="FFBC4F"/>
                </a:solidFill>
                <a:latin typeface="Roboto"/>
                <a:ea typeface="Roboto"/>
                <a:cs typeface="Roboto"/>
                <a:sym typeface="Roboto"/>
              </a:rPr>
              <a:t>ompetitor analysis: TikTok </a:t>
            </a:r>
            <a:endParaRPr sz="6200">
              <a:solidFill>
                <a:srgbClr val="FFBC4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2024-10-06T20:21:41Z</dcterms:created>
  <dc:creator>Hagar Elbanna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2024-10-06T00:00:00Z</vt:filetime>
  </property>
  <property fmtid="{D5CDD505-2E9C-101B-9397-08002B2CF9AE}" pid="3" name="Creator">
    <vt:lpwstr>Chromium</vt:lpwstr>
  </property>
  <property fmtid="{D5CDD505-2E9C-101B-9397-08002B2CF9AE}" pid="4" name="LastSaved">
    <vt:filetime>2024-10-06T00:00:00Z</vt:filetime>
  </property>
</Properties>
</file>